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entation.xml" ContentType="application/vnd.openxmlformats-officedocument.presentationml.presentation.main+xml"/>
  <Override PartName="/ppt/slides/slide1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ink/ink1.xml" ContentType="application/inkml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ppt/revisionInfo.xml" ContentType="application/vnd.ms-powerpoint.revisioninfo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ppt/comments/modernComment_122_D5637BA1.xml" ContentType="application/vnd.ms-powerpoint.comments+xml"/>
  <Override PartName="/ppt/comments/modernComment_137_B795BEC9.xml" ContentType="application/vnd.ms-powerpoint.comments+xml"/>
  <Override PartName="/ppt/authors.xml" ContentType="application/vnd.ms-powerpoint.author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780" r:id="rId4"/>
  </p:sldMasterIdLst>
  <p:notesMasterIdLst>
    <p:notesMasterId r:id="rId25"/>
  </p:notesMasterIdLst>
  <p:handoutMasterIdLst>
    <p:handoutMasterId r:id="rId26"/>
  </p:handoutMasterIdLst>
  <p:sldIdLst>
    <p:sldId id="288" r:id="rId5"/>
    <p:sldId id="293" r:id="rId6"/>
    <p:sldId id="299" r:id="rId7"/>
    <p:sldId id="303" r:id="rId8"/>
    <p:sldId id="296" r:id="rId9"/>
    <p:sldId id="311" r:id="rId10"/>
    <p:sldId id="310" r:id="rId11"/>
    <p:sldId id="292" r:id="rId12"/>
    <p:sldId id="306" r:id="rId13"/>
    <p:sldId id="290" r:id="rId14"/>
    <p:sldId id="312" r:id="rId15"/>
    <p:sldId id="281" r:id="rId16"/>
    <p:sldId id="289" r:id="rId17"/>
    <p:sldId id="291" r:id="rId18"/>
    <p:sldId id="307" r:id="rId19"/>
    <p:sldId id="313" r:id="rId20"/>
    <p:sldId id="316" r:id="rId21"/>
    <p:sldId id="300" r:id="rId22"/>
    <p:sldId id="301" r:id="rId23"/>
    <p:sldId id="29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771B2E-1935-5677-78F9-DCE7A475F096}" name="Marlene Seliger" initials="MS" userId="S::marlene.seliger@mybub.de::9baca732-3dee-4b6f-a63d-afa9c0facd1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017F67-39F4-4B41-BBBC-15890854ABC9}" v="135" dt="2022-10-14T07:22:44.963"/>
    <p1510:client id="{4EFE2BC2-B629-4F23-96DB-4A7983FBD817}" v="385" dt="2022-10-11T16:41:14.006"/>
    <p1510:client id="{3D247EC1-0DD8-4FC5-8942-55EC0B6255C4}" v="457" dt="2022-10-22T09:34:02.718"/>
    <p1510:client id="{488C0FB1-BE32-483B-AC2C-D0F2922ADE28}" v="97" dt="2022-10-06T20:43:32.739"/>
    <p1510:client id="{59510B7C-68D2-41CD-9752-003065F611EC}" v="6" dt="2022-10-06T20:34:00.389"/>
    <p1510:client id="{635C18C6-38E8-46A9-8E15-ED5058B77EB5}" v="3402" dt="2022-10-16T16:04:02.576"/>
    <p1510:client id="{634E166A-D097-497D-A2A8-CE372F4422B0}" v="194" dt="2022-10-16T15:08:03.080"/>
    <p1510:client id="{6AD968E2-A91A-4D91-9748-6381B05FED5F}" v="10" dt="2022-10-11T13:10:19.281"/>
    <p1510:client id="{73CAC720-2C6B-4F31-809F-9185BD9DA9DF}" v="2" dt="2022-10-22T08:28:35.424"/>
    <p1510:client id="{B3901E82-0B6C-4079-9548-20816199E2BB}" v="91" dt="2022-10-13T14:12:48.388"/>
    <p1510:client id="{B95A8BFA-4776-4B41-A794-FF8A31CC016B}" v="3" dt="2022-10-10T14:15:36.668"/>
    <p1510:client id="{CC46833D-0C32-4909-82E1-D22C5030317A}" v="794" dt="2022-10-10T16:35:48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928" autoAdjust="0"/>
    <p:restoredTop sz="84606" autoAdjust="0"/>
  </p:normalViewPr>
  <p:slideViewPr>
    <p:cSldViewPr snapToGrid="0" snapToObjects="1">
      <p:cViewPr varScale="1">
        <p:scale>
          <a:sx n="82" d="100"/>
          <a:sy n="82" d="100"/>
        </p:scale>
        <p:origin x="62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99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modernComment_122_D5637B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BD4ED17-4B0E-4CEB-834A-C3C8A88075E5}" authorId="{31771B2E-1935-5677-78F9-DCE7A475F096}" created="2022-10-13T14:04:59.72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80066721" sldId="290"/>
      <ac:spMk id="10" creationId="{D16FACA4-4041-CEB6-CFB0-3D83C0FBB9E1}"/>
      <ac:txMk cp="38" len="3">
        <ac:context len="171" hash="2944889254"/>
      </ac:txMk>
    </ac:txMkLst>
    <p188:pos x="2710542" y="1099457"/>
    <p188:txBody>
      <a:bodyPr/>
      <a:lstStyle/>
      <a:p>
        <a:r>
          <a:rPr lang="de-DE"/>
          <a:t>Freie Auswahl (Auswahl mit Maus oder Tablett-Stift selbst vorgeben; kann auch harte Kanten haben)</a:t>
        </a:r>
      </a:p>
    </p188:txBody>
  </p188:cm>
  <p188:cm id="{98BD5430-931A-4086-A139-C9761FE82F29}" authorId="{31771B2E-1935-5677-78F9-DCE7A475F096}" created="2022-10-13T14:09:01.17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80066721" sldId="290"/>
      <ac:spMk id="10" creationId="{D16FACA4-4041-CEB6-CFB0-3D83C0FBB9E1}"/>
      <ac:txMk cp="69" len="22">
        <ac:context len="171" hash="2944889254"/>
      </ac:txMk>
    </ac:txMkLst>
    <p188:pos x="2710542" y="1371600"/>
    <p188:txBody>
      <a:bodyPr/>
      <a:lstStyle/>
      <a:p>
        <a:r>
          <a:rPr lang="de-DE"/>
          <a:t>*zusammenliegende Farbbereiche auswählen (Unschärfe unter Werkzeugeinstellungen einstellbar mehr oder weniger Abweichungen von der ausgewählten Farbe)
Danach das ist ähnlich, aber etwas anders: Hier werden alle Bereiche mit der vorgegebenen Farbe ausgewählt, sie müssen keine Berührungspunkte haben - kann länger dauern oder sich aufhängen, da i.d.R. mehr Rechenleistung beansprucht wird!)</a:t>
        </a:r>
      </a:p>
    </p188:txBody>
  </p188:cm>
  <p188:cm id="{EE7BFA8B-9B69-4771-AF9D-7AF23EB5B207}" authorId="{31771B2E-1935-5677-78F9-DCE7A475F096}" created="2022-10-13T14:09:53.39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80066721" sldId="290"/>
      <ac:spMk id="10" creationId="{D16FACA4-4041-CEB6-CFB0-3D83C0FBB9E1}"/>
      <ac:txMk cp="144" len="24">
        <ac:context len="171" hash="2944889254"/>
      </ac:txMk>
    </ac:txMkLst>
    <p188:pos x="2710542" y="1915885"/>
    <p188:txBody>
      <a:bodyPr/>
      <a:lstStyle/>
      <a:p>
        <a:r>
          <a:rPr lang="de-DE"/>
          <a:t>Witzig, das scheint neu zu sein, hab ich in meiner Version nicht :)</a:t>
        </a:r>
      </a:p>
    </p188:txBody>
  </p188:cm>
</p188:cmLst>
</file>

<file path=ppt/comments/modernComment_137_B795BEC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3E37E83-C8FA-4BD7-8D4D-445C13DCABB4}" authorId="{31771B2E-1935-5677-78F9-DCE7A475F096}" created="2022-10-13T13:55:46.470">
    <pc:sldMkLst xmlns:pc="http://schemas.microsoft.com/office/powerpoint/2013/main/command">
      <pc:docMk/>
      <pc:sldMk cId="2462003950" sldId="297"/>
    </pc:sldMkLst>
    <p188:txBody>
      <a:bodyPr/>
      <a:lstStyle/>
      <a:p>
        <a:r>
          <a:rPr lang="de-DE"/>
          <a:t>Die Zuordnungen sind hier nicht ganz richtig: 
1. Text- und Shapewerkzeuge (keine Vektorenwerkzeuge)
2. Pinsel-, Form- und Vektorenwerkzeuge
3. Objekt transformieren (drehen, skalieren, verzerren, verschieben) und Leinwand zuschneiden
4. Farb- und Korrekturwerkzeuge
Vielleicht links noch als Tipp einfügen, dass die Namen der Tools beim drüber-Hovern angezeigt werden :)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A2A6E17-4974-4D6E-870E-CA7F62E8D5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684DFBA-F5F5-4821-B669-979ADC150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26012-2F92-499E-881A-518AEDD7CAED}" type="datetimeFigureOut">
              <a:rPr lang="de-DE" smtClean="0"/>
              <a:t>23.10.2022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323672-F428-43BA-9CB0-2EBE698C44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17790D-E97E-4129-B743-7DFBFE9187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F6D1D-3525-4F49-9962-E89B47B39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7898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22T09:36:43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8393 13462 16383 0 0,'3'0'0'0'0,"6"0"0"0"0,4 0 0 0 0,3 0 0 0 0,3 0 0 0 0,2 0 0 0 0,5 0 0 0 0,0 0 0 0 0,5 0 0 0 0,3 0 0 0 0,3 0 0 0 0,-1 0 0 0 0,1 0 0 0 0,1 0 0 0 0,1 0 0 0 0,2 0 0 0 0,0 0 0 0 0,1 0 0 0 0,0 0 0 0 0,-3 0 0 0 0,-5 0 0 0 0,-4 0 0 0 0,-4 0 0 0 0,-3 0 0 0 0,-1 0 0 0 0,-2 0 0 0 0,1 0 0 0 0,-1 0 0 0 0,0 0 0 0 0,1 0 0 0 0,0 0 0 0 0,0 0 0 0 0,0 0 0 0 0,0 0 0 0 0,0 0 0 0 0,0 0 0 0 0,0 0 0 0 0,1 0 0 0 0,-1 0 0 0 0,0 0 0 0 0,0 0 0 0 0,0 0 0 0 0,1 0 0 0 0,-1 0 0 0 0,0 0 0 0 0,0 0 0 0 0,0 0 0 0 0,0 0 0 0 0,0 0 0 0 0,1 0 0 0 0,-1 0 0 0 0,0 0 0 0 0,0 0 0 0 0,-3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EA4F9-96A4-4A3D-B050-89936C2BB0A3}" type="datetimeFigureOut">
              <a:rPr lang="de-DE" smtClean="0"/>
              <a:t>23.10.2022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dirty="0"/>
              <a:t>Textmasterformate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DDEFD-356B-4464-9EB1-B2E42720078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63522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Wir </a:t>
            </a:r>
            <a:r>
              <a:rPr lang="en-US" dirty="0" err="1">
                <a:cs typeface="Calibri"/>
              </a:rPr>
              <a:t>designen</a:t>
            </a:r>
            <a:r>
              <a:rPr lang="en-US" dirty="0">
                <a:cs typeface="Calibri"/>
              </a:rPr>
              <a:t> alle </a:t>
            </a:r>
            <a:r>
              <a:rPr lang="en-US" dirty="0" err="1">
                <a:cs typeface="Calibri"/>
              </a:rPr>
              <a:t>einen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charakter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während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wir</a:t>
            </a:r>
            <a:r>
              <a:rPr lang="en-US" dirty="0">
                <a:cs typeface="Calibri"/>
              </a:rPr>
              <a:t> Krita </a:t>
            </a:r>
            <a:r>
              <a:rPr lang="en-US" dirty="0" err="1">
                <a:cs typeface="Calibri"/>
              </a:rPr>
              <a:t>kennen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lernen</a:t>
            </a:r>
            <a:r>
              <a:rPr lang="en-US" dirty="0">
                <a:cs typeface="Calibri"/>
              </a:rPr>
              <a:t>!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 Es </a:t>
            </a:r>
            <a:r>
              <a:rPr lang="en-US" dirty="0" err="1">
                <a:cs typeface="Calibri"/>
              </a:rPr>
              <a:t>ist</a:t>
            </a:r>
            <a:r>
              <a:rPr lang="en-US" dirty="0">
                <a:cs typeface="Calibri"/>
              </a:rPr>
              <a:t> egal, </a:t>
            </a:r>
            <a:r>
              <a:rPr lang="en-US" dirty="0" err="1">
                <a:cs typeface="Calibri"/>
              </a:rPr>
              <a:t>ob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menschlich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oder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etwas</a:t>
            </a:r>
            <a:r>
              <a:rPr lang="en-US" dirty="0">
                <a:cs typeface="Calibri"/>
              </a:rPr>
              <a:t> Anderes, </a:t>
            </a:r>
            <a:r>
              <a:rPr lang="en-US" dirty="0" err="1">
                <a:cs typeface="Calibri"/>
              </a:rPr>
              <a:t>Euer</a:t>
            </a:r>
            <a:r>
              <a:rPr lang="en-US" dirty="0">
                <a:cs typeface="Calibri"/>
              </a:rPr>
              <a:t> Character </a:t>
            </a:r>
            <a:r>
              <a:rPr lang="en-US" dirty="0" err="1">
                <a:cs typeface="Calibri"/>
              </a:rPr>
              <a:t>soll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nur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wie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</a:t>
            </a:r>
            <a:r>
              <a:rPr lang="en-US" dirty="0">
                <a:cs typeface="Calibri"/>
              </a:rPr>
              <a:t>/e </a:t>
            </a:r>
            <a:r>
              <a:rPr lang="en-US" dirty="0" err="1">
                <a:cs typeface="Calibri"/>
              </a:rPr>
              <a:t>Kapitän</a:t>
            </a:r>
            <a:r>
              <a:rPr lang="en-US" dirty="0">
                <a:cs typeface="Calibri"/>
              </a:rPr>
              <a:t>/in </a:t>
            </a:r>
            <a:r>
              <a:rPr lang="en-US" dirty="0" err="1">
                <a:cs typeface="Calibri"/>
              </a:rPr>
              <a:t>aussehen</a:t>
            </a:r>
            <a:r>
              <a:rPr lang="en-US" dirty="0">
                <a:cs typeface="Calibri"/>
              </a:rPr>
              <a:t> 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DDEFD-356B-4464-9EB1-B2E427200785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5394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85000"/>
              </a:lnSpc>
              <a:spcBef>
                <a:spcPts val="1300"/>
              </a:spcBef>
              <a:buFont typeface="Wingdings,Sans-Serif"/>
              <a:buChar char="q"/>
            </a:pPr>
            <a:r>
              <a:rPr lang="de-DE" dirty="0"/>
              <a:t>Was wollt ihr zeichnen? </a:t>
            </a:r>
            <a:endParaRPr lang="en-US" dirty="0"/>
          </a:p>
          <a:p>
            <a:pPr lvl="2">
              <a:lnSpc>
                <a:spcPct val="85000"/>
              </a:lnSpc>
              <a:spcBef>
                <a:spcPts val="600"/>
              </a:spcBef>
              <a:buFont typeface="Wingdings,Sans-Serif"/>
              <a:buChar char="•"/>
            </a:pPr>
            <a:r>
              <a:rPr lang="de-DE" i="1" dirty="0"/>
              <a:t>Hoch- oder Querformat?</a:t>
            </a:r>
            <a:endParaRPr lang="de-DE" dirty="0"/>
          </a:p>
          <a:p>
            <a:pPr lvl="2">
              <a:lnSpc>
                <a:spcPct val="85000"/>
              </a:lnSpc>
              <a:spcBef>
                <a:spcPts val="600"/>
              </a:spcBef>
              <a:buFont typeface="Wingdings,Sans-Serif"/>
              <a:buChar char="•"/>
            </a:pPr>
            <a:r>
              <a:rPr lang="de-DE" i="1" dirty="0"/>
              <a:t>Texturen wären quadratisch</a:t>
            </a:r>
          </a:p>
          <a:p>
            <a:pPr lvl="2">
              <a:lnSpc>
                <a:spcPct val="85000"/>
              </a:lnSpc>
              <a:spcBef>
                <a:spcPts val="600"/>
              </a:spcBef>
              <a:buFont typeface="Wingdings,Sans-Serif"/>
              <a:buChar char="•"/>
            </a:pPr>
            <a:endParaRPr lang="de-DE" i="1" dirty="0">
              <a:cs typeface="Calibri"/>
            </a:endParaRP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de-DE" i="1" dirty="0">
                <a:cs typeface="Calibri"/>
              </a:rPr>
              <a:t>Lieber zu groß als zu klein!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DDEFD-356B-4464-9EB1-B2E427200785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886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Sonst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gibt</a:t>
            </a:r>
            <a:r>
              <a:rPr lang="en-US" dirty="0">
                <a:ea typeface="Calibri"/>
                <a:cs typeface="Calibri"/>
              </a:rPr>
              <a:t> es </a:t>
            </a:r>
            <a:r>
              <a:rPr lang="en-US" dirty="0" err="1">
                <a:ea typeface="Calibri"/>
                <a:cs typeface="Calibri"/>
              </a:rPr>
              <a:t>noch</a:t>
            </a:r>
            <a:r>
              <a:rPr lang="en-US" dirty="0">
                <a:ea typeface="Calibri"/>
                <a:cs typeface="Calibri"/>
              </a:rPr>
              <a:t> den </a:t>
            </a:r>
            <a:r>
              <a:rPr lang="en-US" dirty="0" err="1">
                <a:ea typeface="Calibri"/>
                <a:cs typeface="Calibri"/>
              </a:rPr>
              <a:t>Vollbildmodus</a:t>
            </a:r>
            <a:r>
              <a:rPr lang="en-US" dirty="0">
                <a:ea typeface="Calibri"/>
                <a:cs typeface="Calibri"/>
              </a:rPr>
              <a:t>, falls </a:t>
            </a:r>
            <a:r>
              <a:rPr lang="en-US" dirty="0" err="1">
                <a:ea typeface="Calibri"/>
                <a:cs typeface="Calibri"/>
              </a:rPr>
              <a:t>ihr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mehr</a:t>
            </a:r>
            <a:r>
              <a:rPr lang="en-US" dirty="0">
                <a:ea typeface="Calibri"/>
                <a:cs typeface="Calibri"/>
              </a:rPr>
              <a:t> Platz auf </a:t>
            </a:r>
            <a:r>
              <a:rPr lang="en-US" dirty="0" err="1">
                <a:ea typeface="Calibri"/>
                <a:cs typeface="Calibri"/>
              </a:rPr>
              <a:t>euren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Bildschirm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braucht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DDEFD-356B-4464-9EB1-B2E427200785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2026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Kurze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Übersicht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über</a:t>
            </a:r>
            <a:r>
              <a:rPr lang="en-US" dirty="0">
                <a:cs typeface="Calibri"/>
              </a:rPr>
              <a:t> das Interface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DDEFD-356B-4464-9EB1-B2E427200785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7298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Etwas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runterscrollen</a:t>
            </a:r>
            <a:r>
              <a:rPr lang="en-US" dirty="0">
                <a:ea typeface="Calibri"/>
                <a:cs typeface="Calibri"/>
              </a:rPr>
              <a:t>, um </a:t>
            </a:r>
            <a:r>
              <a:rPr lang="en-US" dirty="0" err="1">
                <a:ea typeface="Calibri"/>
                <a:cs typeface="Calibri"/>
              </a:rPr>
              <a:t>andere</a:t>
            </a:r>
            <a:r>
              <a:rPr lang="en-US" dirty="0">
                <a:ea typeface="Calibri"/>
                <a:cs typeface="Calibri"/>
              </a:rPr>
              <a:t> Pinsel </a:t>
            </a:r>
            <a:r>
              <a:rPr lang="en-US" dirty="0" err="1">
                <a:ea typeface="Calibri"/>
                <a:cs typeface="Calibri"/>
              </a:rPr>
              <a:t>zu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kriegen</a:t>
            </a:r>
          </a:p>
          <a:p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pinsel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können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auch</a:t>
            </a:r>
            <a:r>
              <a:rPr lang="en-US" dirty="0">
                <a:ea typeface="Calibri"/>
                <a:cs typeface="Calibri"/>
              </a:rPr>
              <a:t> 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DDEFD-356B-4464-9EB1-B2E427200785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1939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Schnittmasken</a:t>
            </a:r>
            <a:r>
              <a:rPr lang="en-US" dirty="0">
                <a:cs typeface="Calibri"/>
              </a:rPr>
              <a:t>, um </a:t>
            </a:r>
            <a:r>
              <a:rPr lang="en-US" dirty="0" err="1">
                <a:cs typeface="Calibri"/>
              </a:rPr>
              <a:t>nur</a:t>
            </a:r>
            <a:r>
              <a:rPr lang="en-US" dirty="0">
                <a:cs typeface="Calibri"/>
              </a:rPr>
              <a:t> auf </a:t>
            </a:r>
            <a:r>
              <a:rPr lang="en-US" dirty="0" err="1">
                <a:cs typeface="Calibri"/>
              </a:rPr>
              <a:t>schon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bemalte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Flächen</a:t>
            </a:r>
            <a:r>
              <a:rPr lang="en-US" dirty="0">
                <a:cs typeface="Calibri"/>
              </a:rPr>
              <a:t> von der </a:t>
            </a:r>
            <a:r>
              <a:rPr lang="en-US" dirty="0" err="1">
                <a:cs typeface="Calibri"/>
              </a:rPr>
              <a:t>unteren</a:t>
            </a:r>
            <a:r>
              <a:rPr lang="en-US" dirty="0">
                <a:cs typeface="Calibri"/>
              </a:rPr>
              <a:t> Ebene </a:t>
            </a:r>
            <a:r>
              <a:rPr lang="en-US" dirty="0" err="1">
                <a:cs typeface="Calibri"/>
              </a:rPr>
              <a:t>zu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zeichnen</a:t>
            </a:r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DDEFD-356B-4464-9EB1-B2E427200785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3591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Man </a:t>
            </a:r>
            <a:r>
              <a:rPr lang="en-US" dirty="0" err="1">
                <a:ea typeface="Calibri"/>
                <a:cs typeface="Calibri"/>
              </a:rPr>
              <a:t>kann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auch</a:t>
            </a:r>
            <a:r>
              <a:rPr lang="en-US" dirty="0">
                <a:ea typeface="Calibri"/>
                <a:cs typeface="Calibri"/>
              </a:rPr>
              <a:t> gut schwarz-</a:t>
            </a:r>
            <a:r>
              <a:rPr lang="en-US" dirty="0" err="1">
                <a:ea typeface="Calibri"/>
                <a:cs typeface="Calibri"/>
              </a:rPr>
              <a:t>weiß</a:t>
            </a:r>
            <a:r>
              <a:rPr lang="en-US" dirty="0">
                <a:ea typeface="Calibri"/>
                <a:cs typeface="Calibri"/>
              </a:rPr>
              <a:t> Bilder </a:t>
            </a:r>
            <a:r>
              <a:rPr lang="en-US" dirty="0" err="1">
                <a:ea typeface="Calibri"/>
                <a:cs typeface="Calibri"/>
              </a:rPr>
              <a:t>damit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Kolorieren</a:t>
            </a:r>
            <a:r>
              <a:rPr lang="en-US" dirty="0">
                <a:ea typeface="Calibri"/>
                <a:cs typeface="Calibri"/>
              </a:rPr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DDEFD-356B-4464-9EB1-B2E427200785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7087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fld id="{C14D1C41-A7F4-49DA-A6BC-BD5B10BD0F5E}" type="datetime1">
              <a:rPr lang="de-DE" noProof="0" smtClean="0"/>
              <a:t>23.10.2022</a:t>
            </a:fld>
            <a:endParaRPr lang="de-DE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r>
              <a:rPr lang="de-DE" noProof="0"/>
              <a:t>2D DIGITAL ART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5572020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14D1C41-A7F4-49DA-A6BC-BD5B10BD0F5E}" type="datetime1">
              <a:rPr lang="de-DE" noProof="0" smtClean="0"/>
              <a:t>23.10.2022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2D DIGITAL 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8518664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14D1C41-A7F4-49DA-A6BC-BD5B10BD0F5E}" type="datetime1">
              <a:rPr lang="de-DE" noProof="0" smtClean="0"/>
              <a:t>23.10.2022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2D DIGITAL 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39018806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Gamestalente</a:t>
            </a:r>
            <a:r>
              <a:rPr lang="de-DE" dirty="0"/>
              <a:t>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2802368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Gamestalente</a:t>
            </a:r>
            <a:r>
              <a:rPr lang="de-DE" dirty="0"/>
              <a:t>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5248702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Gamestalente</a:t>
            </a:r>
            <a:r>
              <a:rPr lang="de-DE" dirty="0"/>
              <a:t>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7615533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Gamestalente</a:t>
            </a:r>
            <a:r>
              <a:rPr lang="de-DE" dirty="0"/>
              <a:t>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7492379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Gamestalente</a:t>
            </a:r>
            <a:r>
              <a:rPr lang="de-DE" dirty="0"/>
              <a:t>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2480180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14D1C41-A7F4-49DA-A6BC-BD5B10BD0F5E}" type="datetime1">
              <a:rPr lang="de-DE" noProof="0" smtClean="0"/>
              <a:t>23.10.2022</a:t>
            </a:fld>
            <a:endParaRPr lang="de-DE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2D DIGITAL 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2870056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14D1C41-A7F4-49DA-A6BC-BD5B10BD0F5E}" type="datetime1">
              <a:rPr lang="de-DE" noProof="0" smtClean="0"/>
              <a:t>23.10.2022</a:t>
            </a:fld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2D DIGITAL 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5387880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fld id="{C14D1C41-A7F4-49DA-A6BC-BD5B10BD0F5E}" type="datetime1">
              <a:rPr lang="de-DE" noProof="0" smtClean="0"/>
              <a:t>23.10.2022</a:t>
            </a:fld>
            <a:endParaRPr lang="de-DE" noProof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rtl="0"/>
            <a:r>
              <a:rPr lang="de-DE" noProof="0"/>
              <a:t>2D DIGITAL ART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76117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fld id="{C14D1C41-A7F4-49DA-A6BC-BD5B10BD0F5E}" type="datetime1">
              <a:rPr lang="de-DE" noProof="0" smtClean="0"/>
              <a:t>23.10.2022</a:t>
            </a:fld>
            <a:endParaRPr lang="de-DE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r>
              <a:rPr lang="de-DE" noProof="0"/>
              <a:t>2D DIGITAL 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1572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2_D5637BA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18/10/relationships/comments" Target="../comments/modernComment_137_B795BEC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8B43D-EA34-44F4-8F1B-F1230344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Krita</a:t>
            </a:r>
            <a:r>
              <a:rPr lang="de-DE" dirty="0"/>
              <a:t> für Fortgeschrittene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E861A8-7BD9-4CCC-9B6B-E1CEF7C9D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Tools &amp; Tipps für das digitale Zeichnen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1A042F5-D2BE-4BE0-9DD1-D4D87462B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Games-talente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8F345D-B4DE-4B8A-9293-F8395CD4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3765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33D91-8AEB-A3F6-6DED-ADF34A42A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Auswahl Werkzeuge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CA190D-FFEC-0170-BAC1-6E8C35090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Games-talente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A1212C-2A4F-132E-FE70-3C86CDBD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10</a:t>
            </a:fld>
            <a:endParaRPr lang="de-DE" noProof="0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CFC7472F-C287-71E8-267A-4334D1A9C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4327" y="2011680"/>
            <a:ext cx="5201231" cy="3766185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16FACA4-4041-CEB6-CFB0-3D83C0FBB9E1}"/>
              </a:ext>
            </a:extLst>
          </p:cNvPr>
          <p:cNvSpPr txBox="1"/>
          <p:nvPr/>
        </p:nvSpPr>
        <p:spPr>
          <a:xfrm>
            <a:off x="2825858" y="2541722"/>
            <a:ext cx="27432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de-DE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Rechteck</a:t>
            </a:r>
            <a:endParaRPr lang="de-DE" dirty="0">
              <a:solidFill>
                <a:schemeClr val="accent6">
                  <a:lumMod val="50000"/>
                </a:schemeClr>
              </a:solidFill>
              <a:ea typeface="Calibri Light"/>
              <a:cs typeface="Arial"/>
            </a:endParaRPr>
          </a:p>
          <a:p>
            <a:pPr algn="r"/>
            <a:r>
              <a:rPr lang="de-DE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Kreis</a:t>
            </a:r>
            <a:endParaRPr lang="en-US" dirty="0">
              <a:solidFill>
                <a:schemeClr val="accent4">
                  <a:lumMod val="50000"/>
                </a:schemeClr>
              </a:solidFill>
              <a:ea typeface="Calibri Light"/>
              <a:cs typeface="Arial"/>
            </a:endParaRPr>
          </a:p>
          <a:p>
            <a:pPr algn="r"/>
            <a:r>
              <a:rPr lang="de-DE" dirty="0">
                <a:solidFill>
                  <a:srgbClr val="002060"/>
                </a:solidFill>
                <a:ea typeface="Calibri Light"/>
                <a:cs typeface="Arial"/>
              </a:rPr>
              <a:t>Form mit harten Kanten</a:t>
            </a:r>
          </a:p>
          <a:p>
            <a:pPr algn="r"/>
            <a:r>
              <a:rPr lang="de-DE" dirty="0">
                <a:solidFill>
                  <a:schemeClr val="accent2">
                    <a:lumMod val="50000"/>
                  </a:schemeClr>
                </a:solidFill>
                <a:cs typeface="Arial"/>
              </a:rPr>
              <a:t>Freie Auswahl</a:t>
            </a:r>
            <a:endParaRPr lang="en-US" dirty="0">
              <a:solidFill>
                <a:schemeClr val="accent2">
                  <a:lumMod val="50000"/>
                </a:schemeClr>
              </a:solidFill>
              <a:ea typeface="Calibri Light"/>
              <a:cs typeface="Arial"/>
            </a:endParaRPr>
          </a:p>
          <a:p>
            <a:pPr algn="r"/>
            <a:r>
              <a:rPr lang="de-DE" dirty="0">
                <a:solidFill>
                  <a:schemeClr val="accent1">
                    <a:lumMod val="50000"/>
                  </a:schemeClr>
                </a:solidFill>
                <a:cs typeface="Arial"/>
              </a:rPr>
              <a:t>Zusammenliegende Farbbereiche</a:t>
            </a:r>
            <a:r>
              <a:rPr lang="de-DE" dirty="0">
                <a:solidFill>
                  <a:srgbClr val="00B0F0"/>
                </a:solidFill>
                <a:cs typeface="Arial"/>
              </a:rPr>
              <a:t> 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cs typeface="Arial"/>
              </a:rPr>
              <a:t>auswählen</a:t>
            </a:r>
            <a:endParaRPr lang="en-US">
              <a:solidFill>
                <a:schemeClr val="accent1">
                  <a:lumMod val="50000"/>
                </a:schemeClr>
              </a:solidFill>
              <a:ea typeface="Calibri Light"/>
              <a:cs typeface="Arial"/>
            </a:endParaRPr>
          </a:p>
          <a:p>
            <a:pPr algn="r"/>
            <a:r>
              <a:rPr lang="de-DE" dirty="0">
                <a:solidFill>
                  <a:srgbClr val="00B0F0"/>
                </a:solidFill>
                <a:cs typeface="Arial"/>
              </a:rPr>
              <a:t>Farbe auf Leinwand auswählen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cs typeface="Arial"/>
              </a:rPr>
              <a:t> </a:t>
            </a:r>
          </a:p>
          <a:p>
            <a:pPr algn="r"/>
            <a:r>
              <a:rPr lang="de-DE" dirty="0">
                <a:solidFill>
                  <a:schemeClr val="accent5">
                    <a:lumMod val="75000"/>
                  </a:schemeClr>
                </a:solidFill>
                <a:cs typeface="Arial"/>
              </a:rPr>
              <a:t>Form mit </a:t>
            </a:r>
            <a:r>
              <a:rPr lang="de-DE" dirty="0" err="1">
                <a:solidFill>
                  <a:schemeClr val="accent5">
                    <a:lumMod val="75000"/>
                  </a:schemeClr>
                </a:solidFill>
                <a:cs typeface="Arial"/>
              </a:rPr>
              <a:t>Bezier</a:t>
            </a:r>
            <a:r>
              <a:rPr lang="de-DE" dirty="0">
                <a:solidFill>
                  <a:schemeClr val="accent5">
                    <a:lumMod val="75000"/>
                  </a:schemeClr>
                </a:solidFill>
                <a:cs typeface="Arial"/>
              </a:rPr>
              <a:t> Kurve</a:t>
            </a:r>
            <a:endParaRPr lang="en-US" dirty="0">
              <a:solidFill>
                <a:schemeClr val="accent5">
                  <a:lumMod val="75000"/>
                </a:schemeClr>
              </a:solidFill>
              <a:ea typeface="Calibri Light"/>
              <a:cs typeface="Arial"/>
            </a:endParaRPr>
          </a:p>
          <a:p>
            <a:pPr algn="r"/>
            <a:r>
              <a:rPr lang="de-DE" dirty="0">
                <a:solidFill>
                  <a:srgbClr val="00B050"/>
                </a:solidFill>
                <a:cs typeface="Arial"/>
              </a:rPr>
              <a:t>Auswahl der Form entlang</a:t>
            </a:r>
            <a:endParaRPr lang="en-US" dirty="0">
              <a:solidFill>
                <a:srgbClr val="00B050"/>
              </a:solidFill>
              <a:ea typeface="Calibri Light"/>
              <a:cs typeface="Arial"/>
            </a:endParaRPr>
          </a:p>
          <a:p>
            <a:pPr algn="r"/>
            <a:endParaRPr lang="en-US" dirty="0">
              <a:ea typeface="Calibri Light"/>
              <a:cs typeface="Arial"/>
            </a:endParaRPr>
          </a:p>
          <a:p>
            <a:pPr algn="r"/>
            <a:endParaRPr lang="de-DE" dirty="0">
              <a:ea typeface="Calibri Light"/>
              <a:cs typeface="Arial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90B657D-0C51-3840-EA14-8315143171FB}"/>
              </a:ext>
            </a:extLst>
          </p:cNvPr>
          <p:cNvSpPr txBox="1">
            <a:spLocks/>
          </p:cNvSpPr>
          <p:nvPr/>
        </p:nvSpPr>
        <p:spPr>
          <a:xfrm>
            <a:off x="6988547" y="607793"/>
            <a:ext cx="4717496" cy="11766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34" charset="0"/>
              <a:buChar char="q"/>
            </a:pPr>
            <a:r>
              <a:rPr lang="de-DE" dirty="0">
                <a:ea typeface="Calibri Light"/>
                <a:cs typeface="Calibri Light"/>
              </a:rPr>
              <a:t>Auswahl aufheben: Auswahl&gt; Auswahl aufheben /</a:t>
            </a:r>
            <a:r>
              <a:rPr lang="de-DE" dirty="0" err="1">
                <a:ea typeface="Calibri Light"/>
                <a:cs typeface="Calibri Light"/>
              </a:rPr>
              <a:t>Strg+Umschalt+A</a:t>
            </a:r>
            <a:endParaRPr lang="de-DE" err="1"/>
          </a:p>
          <a:p>
            <a:pPr>
              <a:buFont typeface="Wingdings" pitchFamily="34" charset="0"/>
              <a:buChar char="q"/>
            </a:pPr>
            <a:r>
              <a:rPr lang="de-DE" dirty="0">
                <a:ea typeface="Calibri Light"/>
                <a:cs typeface="Calibri Light"/>
              </a:rPr>
              <a:t>Auswahl unsichtbar machen: Auswahl anzeigen / </a:t>
            </a:r>
            <a:r>
              <a:rPr lang="de-DE" dirty="0" err="1">
                <a:ea typeface="Calibri Light"/>
                <a:cs typeface="Calibri Light"/>
              </a:rPr>
              <a:t>Strg+H</a:t>
            </a:r>
          </a:p>
        </p:txBody>
      </p:sp>
    </p:spTree>
    <p:extLst>
      <p:ext uri="{BB962C8B-B14F-4D97-AF65-F5344CB8AC3E}">
        <p14:creationId xmlns:p14="http://schemas.microsoft.com/office/powerpoint/2010/main" val="3580066721"/>
      </p:ext>
    </p:extLst>
  </p:cSld>
  <p:clrMapOvr>
    <a:masterClrMapping/>
  </p:clrMapOvr>
  <p:extLst>
    <p:ext uri="{6950BFC3-D8DA-4A85-94F7-54DA5524770B}">
      <p188:commentRel xmlns=""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1DE79-9645-9204-6FB3-2396515FF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Schnittmasken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67F929D7-C52D-50FA-789E-0549B276A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0655" y="405900"/>
            <a:ext cx="5488641" cy="198792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152F6B-6B1C-7485-6FA4-F2ED41A76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Gamestalente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7B859A-D095-2197-8338-658EFE117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11</a:t>
            </a:fld>
            <a:endParaRPr lang="de-DE" noProof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EBA3D00-FBA3-E80F-EFCC-2C82C5081A85}"/>
              </a:ext>
            </a:extLst>
          </p:cNvPr>
          <p:cNvSpPr txBox="1">
            <a:spLocks/>
          </p:cNvSpPr>
          <p:nvPr/>
        </p:nvSpPr>
        <p:spPr>
          <a:xfrm>
            <a:off x="726141" y="2946213"/>
            <a:ext cx="10515600" cy="80445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>
                <a:cs typeface="Calibri Light"/>
              </a:rPr>
              <a:t>Ebenengruppe</a:t>
            </a:r>
            <a:r>
              <a:rPr lang="de-DE" dirty="0">
                <a:cs typeface="Calibri Light"/>
              </a:rPr>
              <a:t>: </a:t>
            </a:r>
            <a:r>
              <a:rPr lang="de-DE" dirty="0" err="1">
                <a:cs typeface="Calibri Light"/>
              </a:rPr>
              <a:t>Strg+G</a:t>
            </a:r>
            <a:r>
              <a:rPr lang="de-DE" dirty="0">
                <a:cs typeface="Calibri Light"/>
              </a:rPr>
              <a:t> &gt; Ebenen hinzufügen (Rein schieben) &gt; Unterste Ebene in der Gruppe gibt die </a:t>
            </a:r>
            <a:r>
              <a:rPr lang="de-DE" dirty="0" err="1">
                <a:cs typeface="Calibri Light"/>
              </a:rPr>
              <a:t>bemalbaren</a:t>
            </a:r>
            <a:r>
              <a:rPr lang="de-DE" dirty="0">
                <a:cs typeface="Calibri Light"/>
              </a:rPr>
              <a:t> Flächen vor! &gt; Ebenen drüber:&gt; Alpha –Zeichen anklicken</a:t>
            </a:r>
            <a:endParaRPr lang="de-DE" dirty="0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C321C3D2-73CF-D4A1-BA14-A6B8D3EE2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635" y="3691231"/>
            <a:ext cx="3314700" cy="27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7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89122-DAEE-40E3-ACB4-1FC3E68E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Ebenenmasken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BA4E82-E8D0-499E-A485-16CA6A64C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445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de-DE" dirty="0"/>
              <a:t>Masken sind dafür da, Sachen zu löschen, diese aber leicht wiederherzustellen</a:t>
            </a:r>
          </a:p>
          <a:p>
            <a:r>
              <a:rPr lang="de-DE" dirty="0"/>
              <a:t>Schwarz= Löschen, Weiß = Erscheinen lassen, Grau ist Transparenz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778976-8930-41A4-A4FA-50981F10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Games-talente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8DDD36-0C33-485B-A111-B5D2B1592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t>12</a:t>
            </a:fld>
            <a:endParaRPr lang="de-DE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0A3696-FED5-497E-B35F-82772D821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2" y="3240464"/>
            <a:ext cx="3800570" cy="295530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C17A790-A121-42E9-8668-D2D8FB1466F9}"/>
              </a:ext>
            </a:extLst>
          </p:cNvPr>
          <p:cNvSpPr txBox="1"/>
          <p:nvPr/>
        </p:nvSpPr>
        <p:spPr>
          <a:xfrm>
            <a:off x="772212" y="2875175"/>
            <a:ext cx="372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Hier zu finden</a:t>
            </a:r>
          </a:p>
        </p:txBody>
      </p:sp>
    </p:spTree>
    <p:extLst>
      <p:ext uri="{BB962C8B-B14F-4D97-AF65-F5344CB8AC3E}">
        <p14:creationId xmlns:p14="http://schemas.microsoft.com/office/powerpoint/2010/main" val="39513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5F18A-85B9-ED1E-AD06-317FAC8D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Perspektiven Tool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357B5B-E2FA-895D-9DC9-90729ECC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Games-talente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E126E6-C06A-C4B4-870B-A1835B93F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13</a:t>
            </a:fld>
            <a:endParaRPr lang="de-DE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F6954299-45DF-ABF7-D1E3-FC0884255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71" y="1681876"/>
            <a:ext cx="12224366" cy="3932566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41FB3CA-3069-5F5D-CFA9-07AC70B36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42" y="5713786"/>
            <a:ext cx="5475730" cy="11430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800" dirty="0">
                <a:ea typeface="+mn-lt"/>
                <a:cs typeface="+mn-lt"/>
              </a:rPr>
              <a:t>Um in Perspektive zu zeichnen: Pinsel &gt;Werkzeugoptionen &gt; An Assistenzwerkzeug einrasten</a:t>
            </a:r>
            <a:endParaRPr lang="de-DE" sz="1800" dirty="0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9900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79273-8A4F-04AE-38E7-74B178E1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 Farbanpassungen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1B58B-941C-82A4-152B-A864CB1EB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9801" y="116795"/>
            <a:ext cx="4916031" cy="37661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ea typeface="+mn-lt"/>
                <a:cs typeface="+mn-lt"/>
              </a:rPr>
              <a:t>Um das ganze Bild (mit mehreren Ebenen) anzupassen: </a:t>
            </a:r>
            <a:endParaRPr lang="de-DE" dirty="0">
              <a:ea typeface="Calibri Light"/>
              <a:cs typeface="Calibri Light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9A99F2-AB61-E208-0C9B-0AB9139DD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Games-talente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45C731-7CAF-9601-FF16-01D2CB748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14</a:t>
            </a:fld>
            <a:endParaRPr lang="de-DE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DD8D2320-AD7E-63C0-8DBD-78C03CF5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13" y="1813841"/>
            <a:ext cx="6223861" cy="4005235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97E28EB0-198C-5E6B-CF1C-CDA0D5B7E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61" y="946013"/>
            <a:ext cx="2743200" cy="2416982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BA03B888-04EE-CE8E-0CF9-14C27633C8A2}"/>
              </a:ext>
            </a:extLst>
          </p:cNvPr>
          <p:cNvSpPr txBox="1">
            <a:spLocks/>
          </p:cNvSpPr>
          <p:nvPr/>
        </p:nvSpPr>
        <p:spPr>
          <a:xfrm>
            <a:off x="6666749" y="3647620"/>
            <a:ext cx="4916031" cy="3766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34" charset="0"/>
              <a:buChar char="q"/>
            </a:pPr>
            <a:r>
              <a:rPr lang="de-DE" sz="2000" dirty="0">
                <a:ea typeface="+mn-lt"/>
                <a:cs typeface="+mn-lt"/>
              </a:rPr>
              <a:t>Farbabgleich ( Farbänderung in Dunklen und Hellen Bereichen getrennt)</a:t>
            </a:r>
          </a:p>
          <a:p>
            <a:pPr>
              <a:buFont typeface="Wingdings" pitchFamily="34" charset="0"/>
              <a:buChar char="q"/>
            </a:pPr>
            <a:r>
              <a:rPr lang="de-DE" sz="2000" dirty="0">
                <a:ea typeface="Calibri Light"/>
                <a:cs typeface="Calibri Light"/>
              </a:rPr>
              <a:t>Sättigung vermindern (Schwarz-Weiß)</a:t>
            </a:r>
          </a:p>
          <a:p>
            <a:pPr>
              <a:buFont typeface="Wingdings" pitchFamily="34" charset="0"/>
              <a:buChar char="q"/>
            </a:pPr>
            <a:r>
              <a:rPr lang="de-DE" sz="2000" dirty="0">
                <a:ea typeface="Calibri Light"/>
                <a:cs typeface="Calibri Light"/>
              </a:rPr>
              <a:t>HSV-Anpassung (Hue, Saturation, Value)</a:t>
            </a:r>
          </a:p>
          <a:p>
            <a:pPr>
              <a:buFont typeface="Wingdings" pitchFamily="34" charset="0"/>
              <a:buChar char="q"/>
            </a:pPr>
            <a:r>
              <a:rPr lang="de-DE" sz="2000" dirty="0">
                <a:ea typeface="Calibri Light"/>
                <a:cs typeface="Calibri Light"/>
              </a:rPr>
              <a:t>Stufen (Für mehr/weniger Kontrast)</a:t>
            </a:r>
          </a:p>
          <a:p>
            <a:pPr>
              <a:buFont typeface="Wingdings" pitchFamily="34" charset="0"/>
              <a:buChar char="q"/>
            </a:pPr>
            <a:r>
              <a:rPr lang="de-DE" sz="2000" dirty="0">
                <a:ea typeface="Calibri Light"/>
                <a:cs typeface="Calibri Light"/>
              </a:rPr>
              <a:t>Farbanpassungskurven (Für alles)</a:t>
            </a:r>
          </a:p>
        </p:txBody>
      </p:sp>
    </p:spTree>
    <p:extLst>
      <p:ext uri="{BB962C8B-B14F-4D97-AF65-F5344CB8AC3E}">
        <p14:creationId xmlns:p14="http://schemas.microsoft.com/office/powerpoint/2010/main" val="2186023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1142B3-309A-9940-694D-AA8A5C3EE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Calibri Light"/>
                <a:cs typeface="Calibri Light"/>
              </a:rPr>
              <a:t>Verlaufsumsetzung (Gradient </a:t>
            </a:r>
            <a:r>
              <a:rPr lang="de-DE" dirty="0" err="1">
                <a:ea typeface="Calibri Light"/>
                <a:cs typeface="Calibri Light"/>
              </a:rPr>
              <a:t>Map</a:t>
            </a:r>
            <a:r>
              <a:rPr lang="de-DE" dirty="0">
                <a:ea typeface="Calibri Light"/>
                <a:cs typeface="Calibri Light"/>
              </a:rPr>
              <a:t>)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1B79858F-BD11-7CA7-321E-E2798F9FB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6002" y="2289706"/>
            <a:ext cx="3106751" cy="3122471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BC5CC4-581E-6EE6-964F-1F2CFF13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Games-talente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0DA40B-3872-BA12-6265-8E718648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15</a:t>
            </a:fld>
            <a:endParaRPr lang="de-DE" noProof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5ABB187-B7AE-66F0-9C8B-8A290F0AE435}"/>
              </a:ext>
            </a:extLst>
          </p:cNvPr>
          <p:cNvCxnSpPr>
            <a:cxnSpLocks/>
          </p:cNvCxnSpPr>
          <p:nvPr/>
        </p:nvCxnSpPr>
        <p:spPr>
          <a:xfrm>
            <a:off x="3615779" y="3907513"/>
            <a:ext cx="1240778" cy="10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9539C86-5B34-56DF-2FA4-98139966F575}"/>
              </a:ext>
            </a:extLst>
          </p:cNvPr>
          <p:cNvSpPr txBox="1">
            <a:spLocks/>
          </p:cNvSpPr>
          <p:nvPr/>
        </p:nvSpPr>
        <p:spPr>
          <a:xfrm>
            <a:off x="757679" y="1632784"/>
            <a:ext cx="4717496" cy="11766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ea typeface="Calibri Light"/>
                <a:cs typeface="Calibri Light"/>
              </a:rPr>
              <a:t>Filter &gt; </a:t>
            </a:r>
            <a:r>
              <a:rPr lang="de-DE" dirty="0" err="1">
                <a:ea typeface="Calibri Light"/>
                <a:cs typeface="Calibri Light"/>
              </a:rPr>
              <a:t>Map</a:t>
            </a:r>
            <a:r>
              <a:rPr lang="de-DE" dirty="0">
                <a:ea typeface="Calibri Light"/>
                <a:cs typeface="Calibri Light"/>
              </a:rPr>
              <a:t> &gt; Verlaufsumsetzung</a:t>
            </a:r>
            <a:endParaRPr lang="de-DE" dirty="0" err="1">
              <a:ea typeface="Calibri Light"/>
              <a:cs typeface="Calibri Light"/>
            </a:endParaRPr>
          </a:p>
        </p:txBody>
      </p:sp>
      <p:pic>
        <p:nvPicPr>
          <p:cNvPr id="11" name="Grafik 11">
            <a:extLst>
              <a:ext uri="{FF2B5EF4-FFF2-40B4-BE49-F238E27FC236}">
                <a16:creationId xmlns:a16="http://schemas.microsoft.com/office/drawing/2014/main" id="{745F620A-10BE-96AF-59B5-964CE3F73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312" y="2155761"/>
            <a:ext cx="6559943" cy="375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28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83453-2961-B3A3-9CD3-373888CFA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Animation</a:t>
            </a:r>
            <a:endParaRPr lang="de-DE" dirty="0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1BA80ED3-43A8-B155-C96B-8B49ED842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274" y="2672827"/>
            <a:ext cx="10766871" cy="387824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62579F-08D7-3225-3935-A377CFC61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Gamestalente</a:t>
            </a:r>
            <a:r>
              <a:rPr lang="de-DE" dirty="0"/>
              <a:t>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356B0B-060B-E93D-A4F4-8C078EF63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16</a:t>
            </a:fld>
            <a:endParaRPr lang="de-DE" noProof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6A78C55-2F90-2066-662F-D282B082F371}"/>
              </a:ext>
            </a:extLst>
          </p:cNvPr>
          <p:cNvSpPr txBox="1"/>
          <p:nvPr/>
        </p:nvSpPr>
        <p:spPr>
          <a:xfrm>
            <a:off x="2294863" y="5760950"/>
            <a:ext cx="220879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Frame-Timeline</a:t>
            </a:r>
            <a:endParaRPr lang="de-DE" b="1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3C42FA8-6EE9-EB1A-59A0-EBA5C4685CC9}"/>
              </a:ext>
            </a:extLst>
          </p:cNvPr>
          <p:cNvSpPr txBox="1"/>
          <p:nvPr/>
        </p:nvSpPr>
        <p:spPr>
          <a:xfrm>
            <a:off x="801343" y="3558770"/>
            <a:ext cx="14620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Ebenen</a:t>
            </a:r>
            <a:endParaRPr lang="de-DE" b="1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CF17FC9-D0E0-F08B-1671-03AC705F3F8F}"/>
              </a:ext>
            </a:extLst>
          </p:cNvPr>
          <p:cNvSpPr txBox="1"/>
          <p:nvPr/>
        </p:nvSpPr>
        <p:spPr>
          <a:xfrm>
            <a:off x="610842" y="5791429"/>
            <a:ext cx="14620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Ebenen</a:t>
            </a:r>
            <a:endParaRPr lang="de-DE" b="1" dirty="0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14" name="Grafik 14">
            <a:extLst>
              <a:ext uri="{FF2B5EF4-FFF2-40B4-BE49-F238E27FC236}">
                <a16:creationId xmlns:a16="http://schemas.microsoft.com/office/drawing/2014/main" id="{FD21917B-9B80-C7B2-0846-60E16774E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060" y="3005813"/>
            <a:ext cx="2743200" cy="147121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5E9BEA7-508D-FD6D-6AD5-F943D8E76F2C}"/>
              </a:ext>
            </a:extLst>
          </p:cNvPr>
          <p:cNvCxnSpPr>
            <a:cxnSpLocks/>
          </p:cNvCxnSpPr>
          <p:nvPr/>
        </p:nvCxnSpPr>
        <p:spPr>
          <a:xfrm flipV="1">
            <a:off x="9117419" y="4596004"/>
            <a:ext cx="234938" cy="538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1BBC4975-4D62-0D81-9199-0B5B99A67184}"/>
              </a:ext>
            </a:extLst>
          </p:cNvPr>
          <p:cNvSpPr txBox="1"/>
          <p:nvPr/>
        </p:nvSpPr>
        <p:spPr>
          <a:xfrm>
            <a:off x="4420842" y="4968469"/>
            <a:ext cx="337465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Neuen Leeren Frame erstellen</a:t>
            </a:r>
            <a:endParaRPr lang="de-DE" b="1" dirty="0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18" name="Grafik 18">
            <a:extLst>
              <a:ext uri="{FF2B5EF4-FFF2-40B4-BE49-F238E27FC236}">
                <a16:creationId xmlns:a16="http://schemas.microsoft.com/office/drawing/2014/main" id="{5010A186-78F6-5AA0-12B2-730877480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" y="2323148"/>
            <a:ext cx="2750820" cy="123634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23850C56-8482-8B42-748E-911038945F2F}"/>
              </a:ext>
            </a:extLst>
          </p:cNvPr>
          <p:cNvSpPr txBox="1"/>
          <p:nvPr/>
        </p:nvSpPr>
        <p:spPr>
          <a:xfrm>
            <a:off x="2264381" y="3558768"/>
            <a:ext cx="337465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Onion</a:t>
            </a:r>
            <a:r>
              <a:rPr lang="de-DE" b="1" dirty="0">
                <a:solidFill>
                  <a:schemeClr val="bg1"/>
                </a:solidFill>
              </a:rPr>
              <a:t> Skins anzeigen</a:t>
            </a:r>
            <a:endParaRPr lang="de-DE" dirty="0" err="1">
              <a:solidFill>
                <a:schemeClr val="bg1"/>
              </a:solidFill>
            </a:endParaRP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EB5F2483-553D-A1F1-9D92-137EC767E4F6}"/>
              </a:ext>
            </a:extLst>
          </p:cNvPr>
          <p:cNvSpPr txBox="1">
            <a:spLocks/>
          </p:cNvSpPr>
          <p:nvPr/>
        </p:nvSpPr>
        <p:spPr>
          <a:xfrm>
            <a:off x="563880" y="1543685"/>
            <a:ext cx="10515600" cy="8269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34" charset="0"/>
              <a:buChar char="q"/>
            </a:pPr>
            <a:r>
              <a:rPr lang="de-DE" sz="1800" dirty="0"/>
              <a:t>Um das Animations-UI zu sehen, geht auf Fenster &gt; Arbeitsbereich &gt; Animation</a:t>
            </a:r>
            <a:endParaRPr lang="de-DE" sz="1800">
              <a:cs typeface="Calibri Light"/>
            </a:endParaRPr>
          </a:p>
          <a:p>
            <a:pPr>
              <a:buFont typeface="Wingdings" pitchFamily="34" charset="0"/>
              <a:buChar char="q"/>
            </a:pPr>
            <a:r>
              <a:rPr lang="de-DE" sz="1800" dirty="0"/>
              <a:t>Jede Ebene wird als Animationsebene dargestellt  (Sprich eine Animation ist auf einer Ebene)</a:t>
            </a:r>
            <a:endParaRPr lang="de-DE" sz="2000" dirty="0">
              <a:cs typeface="Calibri Light" panose="020F0302020204030204"/>
            </a:endParaRPr>
          </a:p>
          <a:p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429B105-87C2-EE0E-C14F-0E69C7CBBA5C}"/>
              </a:ext>
            </a:extLst>
          </p:cNvPr>
          <p:cNvSpPr txBox="1"/>
          <p:nvPr/>
        </p:nvSpPr>
        <p:spPr>
          <a:xfrm>
            <a:off x="5090160" y="4053840"/>
            <a:ext cx="33604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de-DE" sz="1200" dirty="0">
                <a:solidFill>
                  <a:schemeClr val="bg1"/>
                </a:solidFill>
              </a:rPr>
              <a:t>Gibt an, wie viele Frames pro Sekunde abgespielt werden (12 sind ok)</a:t>
            </a:r>
            <a:endParaRPr lang="de-DE" sz="1200" dirty="0">
              <a:solidFill>
                <a:schemeClr val="bg1"/>
              </a:solidFill>
              <a:cs typeface="Calibri Light"/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4E2E1BB-88DA-203B-513B-7FC1E9398931}"/>
              </a:ext>
            </a:extLst>
          </p:cNvPr>
          <p:cNvCxnSpPr>
            <a:cxnSpLocks/>
          </p:cNvCxnSpPr>
          <p:nvPr/>
        </p:nvCxnSpPr>
        <p:spPr>
          <a:xfrm>
            <a:off x="8483161" y="4125383"/>
            <a:ext cx="281821" cy="58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E601622-33AE-1E84-27A2-DA35D8FCD702}"/>
              </a:ext>
            </a:extLst>
          </p:cNvPr>
          <p:cNvCxnSpPr>
            <a:cxnSpLocks/>
          </p:cNvCxnSpPr>
          <p:nvPr/>
        </p:nvCxnSpPr>
        <p:spPr>
          <a:xfrm>
            <a:off x="8376481" y="3851063"/>
            <a:ext cx="388501" cy="58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A181F76F-126F-634B-3E48-9E81EA37DB52}"/>
              </a:ext>
            </a:extLst>
          </p:cNvPr>
          <p:cNvSpPr txBox="1"/>
          <p:nvPr/>
        </p:nvSpPr>
        <p:spPr>
          <a:xfrm>
            <a:off x="4026148" y="3633602"/>
            <a:ext cx="437796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de-DE" sz="1200" dirty="0">
                <a:solidFill>
                  <a:schemeClr val="bg1"/>
                </a:solidFill>
              </a:rPr>
              <a:t>Zeigt an, wie viele</a:t>
            </a:r>
            <a:endParaRPr lang="de-DE" dirty="0">
              <a:solidFill>
                <a:schemeClr val="bg1"/>
              </a:solidFill>
            </a:endParaRPr>
          </a:p>
          <a:p>
            <a:pPr algn="r"/>
            <a:r>
              <a:rPr lang="de-DE" sz="1200" dirty="0">
                <a:solidFill>
                  <a:schemeClr val="bg1"/>
                </a:solidFill>
              </a:rPr>
              <a:t> Frames abgespielt werden</a:t>
            </a:r>
            <a:endParaRPr lang="de-DE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E747FB6-9F93-ADE1-91EA-940C19715285}"/>
              </a:ext>
            </a:extLst>
          </p:cNvPr>
          <p:cNvSpPr txBox="1"/>
          <p:nvPr/>
        </p:nvSpPr>
        <p:spPr>
          <a:xfrm>
            <a:off x="2951728" y="4135287"/>
            <a:ext cx="264822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Zeigt an, wie schnell die Animation im Programm abgespielt wird (Vorsicht, die Animation kann in Unity plötzlich viel schneller sein!)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2EB2800-E3FF-5AB4-DC42-F9B6CAFE383B}"/>
              </a:ext>
            </a:extLst>
          </p:cNvPr>
          <p:cNvCxnSpPr>
            <a:cxnSpLocks/>
          </p:cNvCxnSpPr>
          <p:nvPr/>
        </p:nvCxnSpPr>
        <p:spPr>
          <a:xfrm flipV="1">
            <a:off x="3446340" y="4893234"/>
            <a:ext cx="37981" cy="3599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55D26CC8-1016-4BF1-B369-6B852E03A506}"/>
                  </a:ext>
                </a:extLst>
              </p14:cNvPr>
              <p14:cNvContentPartPr/>
              <p14:nvPr/>
            </p14:nvContentPartPr>
            <p14:xfrm>
              <a:off x="3348990" y="5455919"/>
              <a:ext cx="479212" cy="9525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55D26CC8-1016-4BF1-B369-6B852E03A5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1361" y="4979669"/>
                <a:ext cx="514829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3341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0A8AD-39FC-3212-30E8-442F0421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Animation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16D27E-7454-3EB6-A398-E5F2A4DA9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Frame hinzufügen</a:t>
            </a:r>
            <a:endParaRPr lang="de-DE" dirty="0"/>
          </a:p>
        </p:txBody>
      </p:sp>
      <p:pic>
        <p:nvPicPr>
          <p:cNvPr id="11" name="Grafik 11">
            <a:extLst>
              <a:ext uri="{FF2B5EF4-FFF2-40B4-BE49-F238E27FC236}">
                <a16:creationId xmlns:a16="http://schemas.microsoft.com/office/drawing/2014/main" id="{2CDE6924-5A7E-3F0E-3404-ADCCF17745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0993" y="5097292"/>
            <a:ext cx="1409700" cy="781050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6AF2C39-C0E4-71BE-ECB3-0CFD11630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Onion</a:t>
            </a:r>
            <a:r>
              <a:rPr lang="de-DE" dirty="0">
                <a:cs typeface="Calibri Light"/>
              </a:rPr>
              <a:t> Skin </a:t>
            </a:r>
            <a:r>
              <a:rPr lang="de-DE" dirty="0" err="1">
                <a:cs typeface="Calibri Light"/>
              </a:rPr>
              <a:t>ANzeigen</a:t>
            </a:r>
            <a:endParaRPr lang="de-DE" dirty="0" err="1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7D6DD56-2FA2-65CC-E60B-9EF0650C2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Gamestalente</a:t>
            </a:r>
            <a:r>
              <a:rPr lang="de-DE" dirty="0"/>
              <a:t>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3DEF297-F89F-2CB6-6153-381A282C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17</a:t>
            </a:fld>
            <a:endParaRPr lang="de-DE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8D99518-11F1-4092-3622-7FC3C8E67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41" y="2750697"/>
            <a:ext cx="4124901" cy="866896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9F750A6-2863-2F94-8E8F-4E0A32337357}"/>
              </a:ext>
            </a:extLst>
          </p:cNvPr>
          <p:cNvSpPr txBox="1">
            <a:spLocks/>
          </p:cNvSpPr>
          <p:nvPr/>
        </p:nvSpPr>
        <p:spPr>
          <a:xfrm>
            <a:off x="527465" y="3825384"/>
            <a:ext cx="5348140" cy="11735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200" b="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b="1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34" charset="0"/>
              <a:buChar char="q"/>
            </a:pPr>
            <a:r>
              <a:rPr lang="de-DE" cap="none" dirty="0"/>
              <a:t>Rechtsklick auf frame und „Create Blank Frame“</a:t>
            </a:r>
            <a:endParaRPr lang="de-DE" cap="none"/>
          </a:p>
          <a:p>
            <a:pPr>
              <a:buFont typeface="Wingdings" pitchFamily="34" charset="0"/>
              <a:buChar char="q"/>
            </a:pPr>
            <a:r>
              <a:rPr lang="de-DE" cap="none" dirty="0"/>
              <a:t>Immer wenn das geklickt wird, kriegt Ihr ein leeres Blatt um neu zu zeichnen</a:t>
            </a:r>
            <a:endParaRPr lang="de-DE" cap="none" dirty="0">
              <a:cs typeface="Calibri Light"/>
            </a:endParaRPr>
          </a:p>
          <a:p>
            <a:pPr>
              <a:buFont typeface="Wingdings" pitchFamily="34" charset="0"/>
              <a:buChar char="q"/>
            </a:pPr>
            <a:r>
              <a:rPr lang="de-DE" dirty="0">
                <a:cs typeface="Calibri Light" panose="020F0302020204030204"/>
              </a:rPr>
              <a:t>ODER:</a:t>
            </a:r>
            <a:endParaRPr lang="de-DE" cap="none" dirty="0">
              <a:cs typeface="Calibri Light" panose="020F0302020204030204"/>
            </a:endParaRPr>
          </a:p>
        </p:txBody>
      </p:sp>
      <p:pic>
        <p:nvPicPr>
          <p:cNvPr id="15" name="Grafik 14" descr="Ein Bild, das Text, Elektronik, iPod enthält.&#10;&#10;Beschreibung automatisch generiert.">
            <a:extLst>
              <a:ext uri="{FF2B5EF4-FFF2-40B4-BE49-F238E27FC236}">
                <a16:creationId xmlns:a16="http://schemas.microsoft.com/office/drawing/2014/main" id="{11A0849F-1F9C-CAB9-902F-DD32C2FF5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276" y="2749444"/>
            <a:ext cx="4388848" cy="769180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4A93CEC9-BA2A-4966-37FB-414B14E9FED3}"/>
              </a:ext>
            </a:extLst>
          </p:cNvPr>
          <p:cNvSpPr txBox="1">
            <a:spLocks/>
          </p:cNvSpPr>
          <p:nvPr/>
        </p:nvSpPr>
        <p:spPr>
          <a:xfrm>
            <a:off x="5920732" y="3697710"/>
            <a:ext cx="5348140" cy="11735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20B0604020202020204" pitchFamily="34" charset="0"/>
              <a:buChar char="q"/>
            </a:pPr>
            <a:r>
              <a:rPr lang="de-DE" sz="1800" dirty="0"/>
              <a:t>Aktiviert die Lampe neben der Timeline, um eure Zeichnung auf den vorherigen Frame zu sehen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de-DE" sz="1800" dirty="0">
                <a:cs typeface="Calibri Light"/>
              </a:rPr>
              <a:t>ODER:</a:t>
            </a:r>
          </a:p>
        </p:txBody>
      </p:sp>
      <p:pic>
        <p:nvPicPr>
          <p:cNvPr id="18" name="Grafik 18" descr="Ein Bild, das Text enthält.&#10;&#10;Beschreibung automatisch generiert.">
            <a:extLst>
              <a:ext uri="{FF2B5EF4-FFF2-40B4-BE49-F238E27FC236}">
                <a16:creationId xmlns:a16="http://schemas.microsoft.com/office/drawing/2014/main" id="{A4506B3F-4158-5C40-0148-49B33FAAC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867" y="4811713"/>
            <a:ext cx="2895600" cy="112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83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EA29B-1F12-FB19-FA18-72E8715AE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Wie exportiere ich mein Bild richtig?</a:t>
            </a:r>
            <a:endParaRPr lang="de-DE" dirty="0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EADDDE56-F8B8-F96D-C2FB-98F139A30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416" y="1898048"/>
            <a:ext cx="4000626" cy="376618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FD20840-939F-C792-46D3-73254944A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Games-talente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5E2A52-CC9B-4C34-2744-31B3B12C8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18</a:t>
            </a:fld>
            <a:endParaRPr lang="de-DE" noProof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455D177-7B0F-CB41-DB8D-21C1FCEBF947}"/>
              </a:ext>
            </a:extLst>
          </p:cNvPr>
          <p:cNvSpPr txBox="1">
            <a:spLocks/>
          </p:cNvSpPr>
          <p:nvPr/>
        </p:nvSpPr>
        <p:spPr>
          <a:xfrm>
            <a:off x="6672618" y="1837891"/>
            <a:ext cx="5045184" cy="12796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q"/>
            </a:pPr>
            <a:r>
              <a:rPr lang="de-DE" dirty="0">
                <a:cs typeface="Calibri Light"/>
              </a:rPr>
              <a:t>Meist ist PNG die beste Wahl!</a:t>
            </a:r>
          </a:p>
          <a:p>
            <a:pPr>
              <a:buFont typeface="Wingdings"/>
              <a:buChar char="q"/>
            </a:pPr>
            <a:r>
              <a:rPr lang="de-DE" dirty="0">
                <a:cs typeface="Calibri Light"/>
              </a:rPr>
              <a:t>Unter "Erweitertes Exportieren" kann man danach noch die Größe des Exports anpassen (Meist will man es verkleinern)</a:t>
            </a:r>
          </a:p>
          <a:p>
            <a:pPr>
              <a:buFont typeface="Wingdings"/>
              <a:buChar char="q"/>
            </a:pPr>
            <a:endParaRPr lang="de-DE" dirty="0">
              <a:cs typeface="Calibri Light"/>
            </a:endParaRPr>
          </a:p>
          <a:p>
            <a:pPr>
              <a:buFont typeface="Wingdings"/>
              <a:buChar char="q"/>
            </a:pPr>
            <a:endParaRPr lang="de-DE" dirty="0">
              <a:cs typeface="Calibri Light"/>
            </a:endParaRP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9CEE49D0-4363-C8CF-04E6-7A2213C96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084" y="3222940"/>
            <a:ext cx="2743200" cy="3005593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0F5795D-B8AB-39D2-AE8C-C40749CEA517}"/>
              </a:ext>
            </a:extLst>
          </p:cNvPr>
          <p:cNvCxnSpPr>
            <a:cxnSpLocks/>
          </p:cNvCxnSpPr>
          <p:nvPr/>
        </p:nvCxnSpPr>
        <p:spPr>
          <a:xfrm flipV="1">
            <a:off x="4357844" y="4179929"/>
            <a:ext cx="628315" cy="35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530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E3BCB-ED44-E700-8E02-EF14BCFD2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Calibri Light"/>
                <a:cs typeface="Calibri Light"/>
              </a:rPr>
              <a:t>Was kann man sonst noch so tun?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70CB31-0417-8449-C9A8-2BF2CC5F6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34" charset="0"/>
              <a:buChar char="q"/>
            </a:pPr>
            <a:r>
              <a:rPr lang="de-DE" dirty="0">
                <a:ea typeface="Calibri Light"/>
                <a:cs typeface="Calibri Light"/>
              </a:rPr>
              <a:t>Normal Maps zeichnen &amp; Konvertieren</a:t>
            </a:r>
          </a:p>
          <a:p>
            <a:pPr>
              <a:buFont typeface="Wingdings" pitchFamily="34" charset="0"/>
              <a:buChar char="q"/>
            </a:pPr>
            <a:r>
              <a:rPr lang="de-DE" dirty="0">
                <a:ea typeface="Calibri Light"/>
                <a:cs typeface="Calibri Light"/>
              </a:rPr>
              <a:t>Filter</a:t>
            </a:r>
          </a:p>
          <a:p>
            <a:pPr>
              <a:buFont typeface="Wingdings" pitchFamily="34" charset="0"/>
              <a:buChar char="q"/>
            </a:pPr>
            <a:r>
              <a:rPr lang="de-DE" dirty="0">
                <a:ea typeface="Calibri Light"/>
                <a:cs typeface="Calibri Light"/>
              </a:rPr>
              <a:t>Hilfslinien &amp; </a:t>
            </a:r>
            <a:r>
              <a:rPr lang="de-DE" dirty="0" err="1">
                <a:ea typeface="Calibri Light"/>
                <a:cs typeface="Calibri Light"/>
              </a:rPr>
              <a:t>Grid</a:t>
            </a:r>
            <a:r>
              <a:rPr lang="de-DE" dirty="0">
                <a:ea typeface="Calibri Light"/>
                <a:cs typeface="Calibri Light"/>
              </a:rPr>
              <a:t> anzeigen</a:t>
            </a:r>
          </a:p>
          <a:p>
            <a:pPr>
              <a:buFont typeface="Wingdings" pitchFamily="34" charset="0"/>
              <a:buChar char="q"/>
            </a:pPr>
            <a:r>
              <a:rPr lang="de-DE" dirty="0">
                <a:ea typeface="Calibri Light"/>
                <a:cs typeface="Calibri Light"/>
              </a:rPr>
              <a:t>Symmetrisch zeichnen</a:t>
            </a:r>
          </a:p>
          <a:p>
            <a:pPr>
              <a:buFont typeface="Wingdings" pitchFamily="34" charset="0"/>
              <a:buChar char="q"/>
            </a:pPr>
            <a:r>
              <a:rPr lang="de-DE" dirty="0">
                <a:ea typeface="Calibri Light"/>
                <a:cs typeface="Calibri Light"/>
              </a:rPr>
              <a:t>Vektorgrafiken erstellen</a:t>
            </a:r>
          </a:p>
          <a:p>
            <a:pPr>
              <a:buFont typeface="Wingdings" pitchFamily="34" charset="0"/>
              <a:buChar char="q"/>
            </a:pPr>
            <a:r>
              <a:rPr lang="de-DE" dirty="0">
                <a:ea typeface="Calibri Light"/>
                <a:cs typeface="Calibri Light"/>
              </a:rPr>
              <a:t>Etc.</a:t>
            </a:r>
          </a:p>
          <a:p>
            <a:pPr>
              <a:buFont typeface="Wingdings" pitchFamily="34" charset="0"/>
              <a:buChar char="q"/>
            </a:pPr>
            <a:endParaRPr lang="de-DE" dirty="0">
              <a:ea typeface="Calibri Light"/>
              <a:cs typeface="Calibri Light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E60B3E-37BF-7665-C574-2B84A27CA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Games-talente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FCAC2F-56C2-50CC-78FF-CDE57E30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19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92182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03BF1-2201-1474-FA4A-C12042B86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Wir designen einen Charakter!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17CE14-BE41-9AD7-B844-0D25A4688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785" y="3230981"/>
            <a:ext cx="4912987" cy="4018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6000" b="1" dirty="0">
                <a:cs typeface="Calibri Light"/>
              </a:rPr>
              <a:t>Piraten Kapitän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DB8B62-A448-CA67-257F-D331FC3DD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Games-talente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EFBA68-8B25-40FC-07F5-0479393D9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14028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CAFA7-9D7C-4723-3726-8C958D30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98" y="2250796"/>
            <a:ext cx="10772775" cy="1658198"/>
          </a:xfrm>
        </p:spPr>
        <p:txBody>
          <a:bodyPr/>
          <a:lstStyle/>
          <a:p>
            <a:r>
              <a:rPr lang="de-DE" dirty="0">
                <a:cs typeface="Calibri Light"/>
              </a:rPr>
              <a:t>Das war's! Jetzt geht es ans Zeichnen :)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596C21-8929-EED3-5986-BB10685F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Games-talente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F5A9B4-4645-1592-5C42-79F67B48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8725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A444-81CC-A708-8B28-CDA7C0F52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richte ich meine Leinwand ein?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AC2C3-B3F1-F606-7338-842F00E53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Games-talente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6EE859-E37E-E3B1-0E4F-F14C01A2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3</a:t>
            </a:fld>
            <a:endParaRPr lang="de-DE" noProof="0"/>
          </a:p>
        </p:txBody>
      </p:sp>
      <p:pic>
        <p:nvPicPr>
          <p:cNvPr id="3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8DE375A4-B186-9AA2-0A3D-270F14B8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31" y="1937010"/>
            <a:ext cx="6159284" cy="3920336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E8AEA2F-C27F-97F1-E8AE-2EAFFB3DC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197" y="2011680"/>
            <a:ext cx="5045184" cy="3766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q"/>
            </a:pPr>
            <a:r>
              <a:rPr lang="de-DE" dirty="0">
                <a:cs typeface="Calibri Light"/>
              </a:rPr>
              <a:t>Was wollt ihr zeichnen? </a:t>
            </a:r>
            <a:endParaRPr lang="de-DE" dirty="0"/>
          </a:p>
          <a:p>
            <a:pPr>
              <a:buFont typeface="Wingdings"/>
              <a:buChar char="q"/>
            </a:pPr>
            <a:r>
              <a:rPr lang="de-DE" dirty="0">
                <a:cs typeface="Calibri Light"/>
              </a:rPr>
              <a:t>Vordefinierte Bildgrößen sind auch ok</a:t>
            </a:r>
            <a:endParaRPr lang="de-DE" dirty="0"/>
          </a:p>
          <a:p>
            <a:pPr>
              <a:buFont typeface="Wingdings"/>
              <a:buChar char="q"/>
            </a:pPr>
            <a:r>
              <a:rPr lang="de-DE" dirty="0">
                <a:cs typeface="Calibri Light"/>
              </a:rPr>
              <a:t>Achtet auf die Pixelgröße</a:t>
            </a:r>
          </a:p>
          <a:p>
            <a:pPr>
              <a:buFont typeface="Wingdings"/>
              <a:buChar char="q"/>
            </a:pPr>
            <a:r>
              <a:rPr lang="de-DE" dirty="0">
                <a:cs typeface="Calibri Light"/>
              </a:rPr>
              <a:t>~2000-4000 Pixel ist okay! </a:t>
            </a:r>
          </a:p>
          <a:p>
            <a:pPr>
              <a:buFont typeface="Wingdings"/>
              <a:buChar char="q"/>
            </a:pPr>
            <a:endParaRPr lang="de-DE" dirty="0">
              <a:cs typeface="Calibri Light"/>
            </a:endParaRPr>
          </a:p>
          <a:p>
            <a:pPr>
              <a:buFont typeface="Wingdings"/>
              <a:buChar char="q"/>
            </a:pPr>
            <a:endParaRPr lang="de-DE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11036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CB2AEA-F07C-B67B-8309-8FCC7FD87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Calibri Light"/>
                <a:cs typeface="Calibri Light"/>
              </a:rPr>
              <a:t>Passende Ansicht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29D1C5-6B1C-27A9-1A15-8A9668A8E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944" y="2011680"/>
            <a:ext cx="4194429" cy="37661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ea typeface="Calibri Light"/>
                <a:cs typeface="Calibri Light"/>
              </a:rPr>
              <a:t>Falls ihr eine Textur zeichnet: </a:t>
            </a:r>
          </a:p>
          <a:p>
            <a:r>
              <a:rPr lang="de-DE" dirty="0" err="1">
                <a:ea typeface="Calibri Light"/>
                <a:cs typeface="Calibri Light"/>
              </a:rPr>
              <a:t>Textumfluss</a:t>
            </a:r>
            <a:r>
              <a:rPr lang="de-DE" dirty="0">
                <a:ea typeface="Calibri Light"/>
                <a:cs typeface="Calibri Light"/>
              </a:rPr>
              <a:t>-Modus!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3CE705-6C8E-CBE8-B8A4-11F02E2A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Games-talente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545EBA-74A3-D23A-BAAC-BADAC154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4</a:t>
            </a:fld>
            <a:endParaRPr lang="de-DE" noProof="0"/>
          </a:p>
        </p:txBody>
      </p:sp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EF07AFD1-5E50-4571-26D8-E6943E247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08" y="2938819"/>
            <a:ext cx="3828081" cy="3318023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7D52C3E5-DC10-85A4-6258-A2CEBD3F1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960" y="2409026"/>
            <a:ext cx="5694335" cy="3893287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E2E77DF-9040-D394-5F2E-16FBEECB1102}"/>
              </a:ext>
            </a:extLst>
          </p:cNvPr>
          <p:cNvSpPr txBox="1">
            <a:spLocks/>
          </p:cNvSpPr>
          <p:nvPr/>
        </p:nvSpPr>
        <p:spPr>
          <a:xfrm>
            <a:off x="5974700" y="1589352"/>
            <a:ext cx="4194429" cy="11766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ea typeface="Calibri Light"/>
                <a:cs typeface="Calibri Light"/>
              </a:rPr>
              <a:t>Spiegelansicht um das Bild gespiegelt zu sehen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780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6">
            <a:extLst>
              <a:ext uri="{FF2B5EF4-FFF2-40B4-BE49-F238E27FC236}">
                <a16:creationId xmlns:a16="http://schemas.microsoft.com/office/drawing/2014/main" id="{891A95B7-949D-293E-08D3-0C2CC7B59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5932" y="-267"/>
            <a:ext cx="12219059" cy="686097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CB67AF-1FEA-26A3-9502-14DDF67B5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Games-talente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682BE7-DACF-134A-0BD7-FA316C60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5</a:t>
            </a:fld>
            <a:endParaRPr lang="de-DE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0B01FE4-73C9-AF09-BF68-747FB82942CF}"/>
              </a:ext>
            </a:extLst>
          </p:cNvPr>
          <p:cNvSpPr txBox="1"/>
          <p:nvPr/>
        </p:nvSpPr>
        <p:spPr>
          <a:xfrm>
            <a:off x="9675546" y="5171015"/>
            <a:ext cx="15204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Pinsel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00364B-3E1F-6106-FD95-CB037DC6BA02}"/>
              </a:ext>
            </a:extLst>
          </p:cNvPr>
          <p:cNvSpPr txBox="1"/>
          <p:nvPr/>
        </p:nvSpPr>
        <p:spPr>
          <a:xfrm>
            <a:off x="7596757" y="6554647"/>
            <a:ext cx="341873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Zoom + Rotation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460B149-D81B-2968-1D00-4A7FAC9DD2DA}"/>
              </a:ext>
            </a:extLst>
          </p:cNvPr>
          <p:cNvSpPr txBox="1"/>
          <p:nvPr/>
        </p:nvSpPr>
        <p:spPr>
          <a:xfrm>
            <a:off x="4776020" y="3292752"/>
            <a:ext cx="341873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  <a:cs typeface="Calibri Light"/>
              </a:rPr>
              <a:t>Leinwand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BDC2024-C011-94C5-D30F-D030F7ED1FB8}"/>
              </a:ext>
            </a:extLst>
          </p:cNvPr>
          <p:cNvSpPr txBox="1"/>
          <p:nvPr/>
        </p:nvSpPr>
        <p:spPr>
          <a:xfrm>
            <a:off x="10851967" y="2724594"/>
            <a:ext cx="141346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  <a:ea typeface="+mn-lt"/>
                <a:cs typeface="+mn-lt"/>
              </a:rPr>
              <a:t>Ebenen</a:t>
            </a:r>
            <a:endParaRPr lang="de-DE" dirty="0">
              <a:solidFill>
                <a:schemeClr val="accent1"/>
              </a:solidFill>
              <a:ea typeface="+mn-lt"/>
              <a:cs typeface="+mn-lt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F5EF51B-4EDE-B08B-7F0D-4F9C967D088C}"/>
              </a:ext>
            </a:extLst>
          </p:cNvPr>
          <p:cNvSpPr txBox="1"/>
          <p:nvPr/>
        </p:nvSpPr>
        <p:spPr>
          <a:xfrm>
            <a:off x="9521809" y="926541"/>
            <a:ext cx="141346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rgbClr val="FFFFFF"/>
                </a:solidFill>
                <a:ea typeface="+mn-lt"/>
                <a:cs typeface="+mn-lt"/>
              </a:rPr>
              <a:t>Farben</a:t>
            </a:r>
            <a:endParaRPr lang="de-DE" dirty="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E8A99A-5F17-CFE2-A49E-08DBD039B6D0}"/>
              </a:ext>
            </a:extLst>
          </p:cNvPr>
          <p:cNvSpPr txBox="1"/>
          <p:nvPr/>
        </p:nvSpPr>
        <p:spPr>
          <a:xfrm>
            <a:off x="3980624" y="712210"/>
            <a:ext cx="52978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Deckkraft und Größe des Pinsels ändern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EC2A15A-120A-F16E-6EDD-DC2F2769CCE8}"/>
              </a:ext>
            </a:extLst>
          </p:cNvPr>
          <p:cNvSpPr txBox="1"/>
          <p:nvPr/>
        </p:nvSpPr>
        <p:spPr>
          <a:xfrm>
            <a:off x="858816" y="1024668"/>
            <a:ext cx="52978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Farbmodus des Pinsels wechseln (z.B. Multiplizieren)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96DDA9C-D2EE-9920-E48E-30F5891EB456}"/>
              </a:ext>
            </a:extLst>
          </p:cNvPr>
          <p:cNvCxnSpPr>
            <a:cxnSpLocks/>
          </p:cNvCxnSpPr>
          <p:nvPr/>
        </p:nvCxnSpPr>
        <p:spPr>
          <a:xfrm flipV="1">
            <a:off x="2867265" y="269666"/>
            <a:ext cx="0" cy="805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16D79D3-F0A1-08A4-5297-5E5C318DB60D}"/>
              </a:ext>
            </a:extLst>
          </p:cNvPr>
          <p:cNvCxnSpPr>
            <a:cxnSpLocks/>
          </p:cNvCxnSpPr>
          <p:nvPr/>
        </p:nvCxnSpPr>
        <p:spPr>
          <a:xfrm flipV="1">
            <a:off x="5921950" y="309771"/>
            <a:ext cx="6684" cy="4446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67C7CDF2-B15D-7D34-79D3-62758313045D}"/>
              </a:ext>
            </a:extLst>
          </p:cNvPr>
          <p:cNvSpPr txBox="1"/>
          <p:nvPr/>
        </p:nvSpPr>
        <p:spPr>
          <a:xfrm>
            <a:off x="458443" y="2270990"/>
            <a:ext cx="14620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rgbClr val="FFFFFF"/>
                </a:solidFill>
              </a:rPr>
              <a:t>Werkzeuge</a:t>
            </a:r>
            <a:endParaRPr lang="de-DE" b="1" dirty="0">
              <a:solidFill>
                <a:srgbClr val="FFFFFF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3198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44B99E-8774-15FF-A7F0-8201B893F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Werkzeuge</a:t>
            </a:r>
            <a:endParaRPr lang="de-DE" dirty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0C8B5003-65BA-CB06-4F54-A4BBCF3F1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9729" y="461849"/>
            <a:ext cx="1198357" cy="632340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D98AC4-407D-D856-88DD-3397CFD95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Games-talente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9EEE3E-4F7C-AE12-9A18-EBA153D5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6</a:t>
            </a:fld>
            <a:endParaRPr lang="de-DE" noProof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FD0BB84-63AE-CDA7-62F2-F6ADF269DBAB}"/>
              </a:ext>
            </a:extLst>
          </p:cNvPr>
          <p:cNvSpPr txBox="1">
            <a:spLocks/>
          </p:cNvSpPr>
          <p:nvPr/>
        </p:nvSpPr>
        <p:spPr>
          <a:xfrm>
            <a:off x="5975875" y="741404"/>
            <a:ext cx="3105346" cy="59738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>
              <a:buFont typeface="+mj-lt"/>
              <a:buAutoNum type="arabicPeriod"/>
            </a:pPr>
            <a:r>
              <a:rPr lang="de-DE" sz="1800" dirty="0">
                <a:cs typeface="Calibri Light"/>
              </a:rPr>
              <a:t>Vektorenwerkzeuge &amp; Text</a:t>
            </a:r>
          </a:p>
          <a:p>
            <a:pPr marL="342900" indent="-342900" algn="r">
              <a:buAutoNum type="arabicPeriod"/>
            </a:pPr>
            <a:endParaRPr lang="de-DE" sz="1800" dirty="0">
              <a:ea typeface="Calibri Light"/>
              <a:cs typeface="Calibri Light"/>
            </a:endParaRPr>
          </a:p>
          <a:p>
            <a:pPr marL="342900" indent="-342900" algn="r">
              <a:buFont typeface="Arial" pitchFamily="34" charset="0"/>
              <a:buAutoNum type="arabicPeriod"/>
            </a:pPr>
            <a:endParaRPr lang="de-DE" sz="1800" dirty="0"/>
          </a:p>
          <a:p>
            <a:pPr marL="342900" indent="-342900" algn="r">
              <a:buFont typeface="Arial" pitchFamily="34" charset="0"/>
              <a:buAutoNum type="arabicPeriod"/>
            </a:pPr>
            <a:endParaRPr lang="de-DE" sz="1800" dirty="0"/>
          </a:p>
          <a:p>
            <a:pPr marL="342900" indent="-342900" algn="r">
              <a:buFont typeface="+mj-lt"/>
              <a:buAutoNum type="arabicPeriod"/>
            </a:pPr>
            <a:r>
              <a:rPr lang="de-DE" sz="1800" dirty="0"/>
              <a:t>Pinsel &amp; Formwerkzeuge (Vektor)</a:t>
            </a:r>
            <a:endParaRPr lang="de-DE" sz="1800" dirty="0">
              <a:cs typeface="Calibri Light"/>
            </a:endParaRPr>
          </a:p>
          <a:p>
            <a:pPr marL="342900" indent="-342900" algn="r">
              <a:buFont typeface="Arial" pitchFamily="34" charset="0"/>
              <a:buAutoNum type="arabicPeriod"/>
            </a:pPr>
            <a:endParaRPr lang="de-DE" sz="1800" dirty="0">
              <a:ea typeface="Calibri Light"/>
              <a:cs typeface="Calibri Light"/>
            </a:endParaRPr>
          </a:p>
          <a:p>
            <a:pPr marL="342900" indent="-342900" algn="r">
              <a:buAutoNum type="arabicPeriod"/>
            </a:pPr>
            <a:endParaRPr lang="de-DE" sz="1800" dirty="0"/>
          </a:p>
          <a:p>
            <a:pPr marL="342900" indent="-342900" algn="r">
              <a:buFont typeface="+mj-lt"/>
              <a:buAutoNum type="arabicPeriod"/>
            </a:pPr>
            <a:r>
              <a:rPr lang="de-DE" sz="1800" dirty="0"/>
              <a:t>Objekt transformieren &amp; Leinwand zuschneiden</a:t>
            </a:r>
            <a:endParaRPr lang="de-DE" sz="1800" dirty="0">
              <a:ea typeface="Calibri Light"/>
              <a:cs typeface="Calibri Light"/>
            </a:endParaRPr>
          </a:p>
          <a:p>
            <a:pPr marL="342900" indent="-342900" algn="r">
              <a:buAutoNum type="arabicPeriod"/>
            </a:pPr>
            <a:r>
              <a:rPr lang="de-DE" sz="1800" dirty="0">
                <a:ea typeface="+mn-lt"/>
                <a:cs typeface="+mn-lt"/>
              </a:rPr>
              <a:t>Farbverlauf &amp; Farbe/Muster füllen</a:t>
            </a:r>
            <a:endParaRPr lang="de-DE" dirty="0">
              <a:ea typeface="+mn-lt"/>
              <a:cs typeface="+mn-lt"/>
            </a:endParaRPr>
          </a:p>
          <a:p>
            <a:pPr marL="342900" indent="-342900" algn="r">
              <a:buAutoNum type="arabicPeriod"/>
            </a:pPr>
            <a:endParaRPr lang="de-DE" sz="1800" dirty="0">
              <a:cs typeface="Calibri Light"/>
            </a:endParaRPr>
          </a:p>
          <a:p>
            <a:pPr marL="342900" indent="-342900" algn="r">
              <a:buAutoNum type="arabicPeriod"/>
            </a:pPr>
            <a:r>
              <a:rPr lang="de-DE" sz="1800" dirty="0">
                <a:cs typeface="Calibri Light"/>
              </a:rPr>
              <a:t>Perspektiven </a:t>
            </a:r>
            <a:r>
              <a:rPr lang="de-DE" sz="1800" dirty="0" err="1">
                <a:cs typeface="Calibri Light"/>
              </a:rPr>
              <a:t>Werzeug</a:t>
            </a:r>
            <a:r>
              <a:rPr lang="de-DE" sz="1800" dirty="0">
                <a:cs typeface="Calibri Light"/>
              </a:rPr>
              <a:t> &amp;Abstand Messen</a:t>
            </a:r>
            <a:endParaRPr lang="de-DE" sz="1800" dirty="0"/>
          </a:p>
          <a:p>
            <a:pPr marL="342900" indent="-342900" algn="r">
              <a:buAutoNum type="arabicPeriod"/>
            </a:pPr>
            <a:endParaRPr lang="de-DE" sz="1800" dirty="0"/>
          </a:p>
          <a:p>
            <a:pPr marL="342900" indent="-342900" algn="r">
              <a:buFont typeface="+mj-lt"/>
              <a:buAutoNum type="arabicPeriod"/>
            </a:pPr>
            <a:r>
              <a:rPr lang="de-DE" sz="1800" dirty="0"/>
              <a:t>Auswahlwerkzeuge</a:t>
            </a:r>
          </a:p>
          <a:p>
            <a:pPr marL="342900" indent="-342900" algn="r">
              <a:buAutoNum type="arabicPeriod"/>
            </a:pPr>
            <a:endParaRPr lang="de-DE" sz="1800" dirty="0">
              <a:ea typeface="Calibri Light"/>
              <a:cs typeface="Calibri Light"/>
            </a:endParaRPr>
          </a:p>
          <a:p>
            <a:pPr marL="342900" indent="-342900" algn="r">
              <a:buAutoNum type="arabicPeriod"/>
            </a:pPr>
            <a:r>
              <a:rPr lang="de-DE" sz="1800" dirty="0">
                <a:cs typeface="Calibri Light"/>
              </a:rPr>
              <a:t>Navigation</a:t>
            </a:r>
          </a:p>
          <a:p>
            <a:pPr algn="r"/>
            <a:endParaRPr lang="de-DE" sz="1800" dirty="0"/>
          </a:p>
          <a:p>
            <a:pPr algn="r"/>
            <a:endParaRPr lang="de-DE" sz="18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CF2D81E-052C-FEE4-DCE1-DB04D6C8A4FE}"/>
              </a:ext>
            </a:extLst>
          </p:cNvPr>
          <p:cNvSpPr txBox="1"/>
          <p:nvPr/>
        </p:nvSpPr>
        <p:spPr>
          <a:xfrm>
            <a:off x="9129980" y="709232"/>
            <a:ext cx="42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9D94A34-657A-4C5C-8E5C-5D3459A594AB}"/>
              </a:ext>
            </a:extLst>
          </p:cNvPr>
          <p:cNvSpPr txBox="1"/>
          <p:nvPr/>
        </p:nvSpPr>
        <p:spPr>
          <a:xfrm>
            <a:off x="9104149" y="1914277"/>
            <a:ext cx="42420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F033C15-E6B3-BB14-2020-CB6C03590444}"/>
              </a:ext>
            </a:extLst>
          </p:cNvPr>
          <p:cNvSpPr txBox="1"/>
          <p:nvPr/>
        </p:nvSpPr>
        <p:spPr>
          <a:xfrm>
            <a:off x="9085861" y="3117824"/>
            <a:ext cx="42420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51C31C1-FCEA-946A-7AF7-A50BDD98040B}"/>
              </a:ext>
            </a:extLst>
          </p:cNvPr>
          <p:cNvSpPr txBox="1"/>
          <p:nvPr/>
        </p:nvSpPr>
        <p:spPr>
          <a:xfrm>
            <a:off x="9105596" y="3541599"/>
            <a:ext cx="42420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A4FFDAA-FE48-CEEC-45DA-F9F66DACA6BD}"/>
              </a:ext>
            </a:extLst>
          </p:cNvPr>
          <p:cNvSpPr txBox="1"/>
          <p:nvPr/>
        </p:nvSpPr>
        <p:spPr>
          <a:xfrm>
            <a:off x="9085861" y="4382210"/>
            <a:ext cx="42420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5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0558E3D-78FF-1367-6475-BEC3C27A0D3D}"/>
              </a:ext>
            </a:extLst>
          </p:cNvPr>
          <p:cNvSpPr txBox="1"/>
          <p:nvPr/>
        </p:nvSpPr>
        <p:spPr>
          <a:xfrm>
            <a:off x="9079510" y="5222760"/>
            <a:ext cx="42420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6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454BDFD-8750-2679-2268-E1C8E9F13EDD}"/>
              </a:ext>
            </a:extLst>
          </p:cNvPr>
          <p:cNvSpPr txBox="1"/>
          <p:nvPr/>
        </p:nvSpPr>
        <p:spPr>
          <a:xfrm>
            <a:off x="9083689" y="6026441"/>
            <a:ext cx="42420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7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C666E9-2F9E-D265-76D9-9D157B7E123C}"/>
              </a:ext>
            </a:extLst>
          </p:cNvPr>
          <p:cNvSpPr txBox="1">
            <a:spLocks/>
          </p:cNvSpPr>
          <p:nvPr/>
        </p:nvSpPr>
        <p:spPr>
          <a:xfrm>
            <a:off x="654575" y="1916154"/>
            <a:ext cx="4508696" cy="16558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cs typeface="Calibri Light"/>
              </a:rPr>
              <a:t>Die Namen der Werkzeuge werden beim Drüber-</a:t>
            </a:r>
            <a:r>
              <a:rPr lang="de-DE" sz="1800" dirty="0" err="1">
                <a:cs typeface="Calibri Light"/>
              </a:rPr>
              <a:t>Hovern</a:t>
            </a:r>
            <a:r>
              <a:rPr lang="de-DE" sz="1800" dirty="0">
                <a:cs typeface="Calibri Light"/>
              </a:rPr>
              <a:t> angezeigt!</a:t>
            </a:r>
            <a:endParaRPr lang="de-DE">
              <a:cs typeface="Calibri Light" panose="020F0302020204030204"/>
            </a:endParaRPr>
          </a:p>
          <a:p>
            <a:pPr marL="0" indent="0">
              <a:buNone/>
            </a:pPr>
            <a:endParaRPr lang="de-DE" sz="1800" dirty="0">
              <a:cs typeface="Calibri Light"/>
            </a:endParaRPr>
          </a:p>
          <a:p>
            <a:pPr marL="0" indent="0">
              <a:buNone/>
            </a:pPr>
            <a:endParaRPr lang="de-DE" sz="1800" dirty="0">
              <a:cs typeface="Calibri Light"/>
            </a:endParaRPr>
          </a:p>
        </p:txBody>
      </p:sp>
      <p:pic>
        <p:nvPicPr>
          <p:cNvPr id="8" name="Grafik 6" descr="Ein Bild, das Text, Screenshot, Monitor enthält.&#10;&#10;Beschreibung automatisch generiert.">
            <a:extLst>
              <a:ext uri="{FF2B5EF4-FFF2-40B4-BE49-F238E27FC236}">
                <a16:creationId xmlns:a16="http://schemas.microsoft.com/office/drawing/2014/main" id="{16FDF6C9-ED37-2E7D-5EBA-332C1A023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4" y="2583942"/>
            <a:ext cx="4407408" cy="3842004"/>
          </a:xfrm>
          <a:prstGeom prst="rect">
            <a:avLst/>
          </a:prstGeom>
        </p:spPr>
      </p:pic>
      <p:sp>
        <p:nvSpPr>
          <p:cNvPr id="11" name="Inhaltsplatzhalter 8">
            <a:extLst>
              <a:ext uri="{FF2B5EF4-FFF2-40B4-BE49-F238E27FC236}">
                <a16:creationId xmlns:a16="http://schemas.microsoft.com/office/drawing/2014/main" id="{C0875549-DDE9-909A-C330-9973499D90FA}"/>
              </a:ext>
            </a:extLst>
          </p:cNvPr>
          <p:cNvSpPr txBox="1">
            <a:spLocks/>
          </p:cNvSpPr>
          <p:nvPr/>
        </p:nvSpPr>
        <p:spPr>
          <a:xfrm>
            <a:off x="1109559" y="3142797"/>
            <a:ext cx="3262878" cy="1464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dirty="0">
                <a:solidFill>
                  <a:schemeClr val="accent1"/>
                </a:solidFill>
                <a:ea typeface="Calibri Light"/>
                <a:cs typeface="Calibri Light"/>
              </a:rPr>
              <a:t>Optionen zu </a:t>
            </a:r>
            <a:endParaRPr lang="de-DE" b="1">
              <a:solidFill>
                <a:schemeClr val="accent1"/>
              </a:solidFill>
              <a:ea typeface="Calibri Light"/>
              <a:cs typeface="Calibri Light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chemeClr val="accent1"/>
                </a:solidFill>
                <a:ea typeface="Calibri Light"/>
                <a:cs typeface="Calibri Light"/>
              </a:rPr>
              <a:t>jedem Tool</a:t>
            </a:r>
            <a:endParaRPr lang="de-DE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044233"/>
      </p:ext>
    </p:extLst>
  </p:cSld>
  <p:clrMapOvr>
    <a:masterClrMapping/>
  </p:clrMapOvr>
  <p:extLst>
    <p:ext uri="{6950BFC3-D8DA-4A85-94F7-54DA5524770B}">
      <p188:commentRel xmlns="" xmlns:p188="http://schemas.microsoft.com/office/powerpoint/2018/8/main" r:id="rId4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EFBAB-4586-4C48-BFF9-F81D1C387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Pinsel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D5F1317-E96A-4BD9-9A15-467D46F0D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250" y="1667231"/>
            <a:ext cx="2381250" cy="333375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58B6C7-69E5-4313-9EA3-2B8C228C8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Games-talente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B618F5-D93C-4B90-9EFC-9FD13971B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t>7</a:t>
            </a:fld>
            <a:endParaRPr lang="de-DE" noProof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A3EDAF-A97B-4E5B-9BD6-0357695BDA7D}"/>
              </a:ext>
            </a:extLst>
          </p:cNvPr>
          <p:cNvSpPr txBox="1"/>
          <p:nvPr/>
        </p:nvSpPr>
        <p:spPr>
          <a:xfrm>
            <a:off x="2955500" y="1623983"/>
            <a:ext cx="529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Pinsel haben verschiedene Eigenschaften, z.B. Malen, verwischen, Öl, Wasserfarben, Pixel, etc.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7FB91E-F875-4F29-B0F6-6463259A7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553" y="2921367"/>
            <a:ext cx="8655983" cy="36512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647C404-3B89-450B-AE29-52F8C719F4FE}"/>
              </a:ext>
            </a:extLst>
          </p:cNvPr>
          <p:cNvSpPr txBox="1"/>
          <p:nvPr/>
        </p:nvSpPr>
        <p:spPr>
          <a:xfrm>
            <a:off x="3425553" y="3952352"/>
            <a:ext cx="52978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/>
              <a:t>Farbmodus des Pinsels wechseln (z.B. Multiplizieren)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F0BEBF8-9F0A-4799-B6A7-7390D9E9B26C}"/>
              </a:ext>
            </a:extLst>
          </p:cNvPr>
          <p:cNvSpPr txBox="1"/>
          <p:nvPr/>
        </p:nvSpPr>
        <p:spPr>
          <a:xfrm>
            <a:off x="7830729" y="4321684"/>
            <a:ext cx="529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Deckkraft und Größe des Pinsels ändern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56F9FA-A354-42F6-BEAC-8B2802ECD72E}"/>
              </a:ext>
            </a:extLst>
          </p:cNvPr>
          <p:cNvSpPr txBox="1"/>
          <p:nvPr/>
        </p:nvSpPr>
        <p:spPr>
          <a:xfrm>
            <a:off x="3447068" y="3386843"/>
            <a:ext cx="529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Farbe des Pinsels ändern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29B6779-AF4A-4236-BECC-AC35DB926E44}"/>
              </a:ext>
            </a:extLst>
          </p:cNvPr>
          <p:cNvCxnSpPr>
            <a:cxnSpLocks/>
          </p:cNvCxnSpPr>
          <p:nvPr/>
        </p:nvCxnSpPr>
        <p:spPr>
          <a:xfrm flipV="1">
            <a:off x="5363941" y="3245822"/>
            <a:ext cx="0" cy="2290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5EEDA3A-2991-412A-96A1-0F2A1428DF1F}"/>
              </a:ext>
            </a:extLst>
          </p:cNvPr>
          <p:cNvCxnSpPr>
            <a:cxnSpLocks/>
          </p:cNvCxnSpPr>
          <p:nvPr/>
        </p:nvCxnSpPr>
        <p:spPr>
          <a:xfrm flipV="1">
            <a:off x="6730739" y="3190666"/>
            <a:ext cx="0" cy="805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9C83420-8D2A-4D24-A6C9-D6273F272E77}"/>
              </a:ext>
            </a:extLst>
          </p:cNvPr>
          <p:cNvCxnSpPr>
            <a:cxnSpLocks/>
          </p:cNvCxnSpPr>
          <p:nvPr/>
        </p:nvCxnSpPr>
        <p:spPr>
          <a:xfrm flipV="1">
            <a:off x="9193470" y="3294843"/>
            <a:ext cx="0" cy="10727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3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BAEF0-01FB-2B49-368D-595B5793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Pinsel Einstellungen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84AFED-5A04-7702-BACE-21D81EE20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Games-talente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7318E0-2540-F931-0AD4-A0544C6B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8</a:t>
            </a:fld>
            <a:endParaRPr lang="de-DE" noProof="0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65189648-0716-755C-2F04-C0841181E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0" b="49624"/>
          <a:stretch/>
        </p:blipFill>
        <p:spPr>
          <a:xfrm>
            <a:off x="9833504" y="338380"/>
            <a:ext cx="2217904" cy="1731297"/>
          </a:xfrm>
          <a:prstGeom prst="rect">
            <a:avLst/>
          </a:prstGeom>
        </p:spPr>
      </p:pic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2D68C1F-9031-1034-C223-088050C1D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769" y="390453"/>
            <a:ext cx="3262878" cy="337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1600" dirty="0">
                <a:ea typeface="Calibri Light"/>
                <a:cs typeface="Calibri Light"/>
              </a:rPr>
              <a:t>Pinsel Sortierung</a:t>
            </a:r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1A3B276D-6B4F-C29A-7002-111955515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18" y="1899682"/>
            <a:ext cx="6856708" cy="3975619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7790AE5-9FBE-F9A3-EADE-7E2385A7CEA6}"/>
              </a:ext>
            </a:extLst>
          </p:cNvPr>
          <p:cNvSpPr txBox="1">
            <a:spLocks/>
          </p:cNvSpPr>
          <p:nvPr/>
        </p:nvSpPr>
        <p:spPr>
          <a:xfrm>
            <a:off x="7237747" y="2155676"/>
            <a:ext cx="3105346" cy="59738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solidFill>
                  <a:schemeClr val="accent3">
                    <a:lumMod val="75000"/>
                  </a:schemeClr>
                </a:solidFill>
                <a:cs typeface="Calibri Light"/>
              </a:rPr>
              <a:t>Aquarell Pinsel</a:t>
            </a:r>
            <a:endParaRPr lang="de-DE" dirty="0">
              <a:solidFill>
                <a:schemeClr val="accent3">
                  <a:lumMod val="75000"/>
                </a:schemeClr>
              </a:solidFill>
              <a:ea typeface="Calibri Light" panose="020F0302020204030204"/>
              <a:cs typeface="Calibri Light" panose="020F0302020204030204"/>
            </a:endParaRPr>
          </a:p>
          <a:p>
            <a:pPr marL="0" indent="0">
              <a:buNone/>
            </a:pPr>
            <a:r>
              <a:rPr lang="de-DE" sz="1800" dirty="0">
                <a:solidFill>
                  <a:schemeClr val="accent1">
                    <a:lumMod val="75000"/>
                  </a:schemeClr>
                </a:solidFill>
                <a:ea typeface="Calibri Light"/>
                <a:cs typeface="Calibri Light"/>
              </a:rPr>
              <a:t>Farbe verwischen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accent4">
                    <a:lumMod val="50000"/>
                  </a:schemeClr>
                </a:solidFill>
                <a:ea typeface="Calibri Light"/>
                <a:cs typeface="Calibri Light"/>
              </a:rPr>
              <a:t>Farben abändern (Pinsel haben versch. </a:t>
            </a:r>
            <a:r>
              <a:rPr lang="de-DE" sz="1800" dirty="0" err="1">
                <a:solidFill>
                  <a:schemeClr val="accent4">
                    <a:lumMod val="50000"/>
                  </a:schemeClr>
                </a:solidFill>
                <a:ea typeface="Calibri Light"/>
                <a:cs typeface="Calibri Light"/>
              </a:rPr>
              <a:t>Farbmodi</a:t>
            </a:r>
            <a:r>
              <a:rPr lang="de-DE" sz="1800" dirty="0">
                <a:solidFill>
                  <a:schemeClr val="accent4">
                    <a:lumMod val="50000"/>
                  </a:schemeClr>
                </a:solidFill>
                <a:ea typeface="Calibri Light"/>
                <a:cs typeface="Calibri Light"/>
              </a:rPr>
              <a:t>)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accent1">
                    <a:lumMod val="50000"/>
                  </a:schemeClr>
                </a:solidFill>
                <a:ea typeface="Calibri Light"/>
                <a:cs typeface="Calibri Light"/>
              </a:rPr>
              <a:t>Traditionelle Pinsel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accent5">
                    <a:lumMod val="60000"/>
                    <a:lumOff val="40000"/>
                  </a:schemeClr>
                </a:solidFill>
                <a:ea typeface="Calibri Light"/>
                <a:cs typeface="Calibri Light"/>
              </a:rPr>
              <a:t>Abstrakte Formen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accent2">
                    <a:lumMod val="50000"/>
                  </a:schemeClr>
                </a:solidFill>
                <a:ea typeface="Calibri Light"/>
                <a:cs typeface="Calibri Light"/>
              </a:rPr>
              <a:t>Pixel-Pinsel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accent4">
                    <a:lumMod val="75000"/>
                  </a:schemeClr>
                </a:solidFill>
                <a:ea typeface="Calibri Light"/>
                <a:cs typeface="Calibri Light"/>
              </a:rPr>
              <a:t>Pinselstriche bewegen (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ea typeface="Calibri Light"/>
                <a:cs typeface="Calibri Light"/>
              </a:rPr>
              <a:t>Liquify</a:t>
            </a:r>
            <a:r>
              <a:rPr lang="de-DE" sz="1800" dirty="0">
                <a:solidFill>
                  <a:schemeClr val="accent4">
                    <a:lumMod val="75000"/>
                  </a:schemeClr>
                </a:solidFill>
                <a:ea typeface="Calibri Light"/>
                <a:cs typeface="Calibri Light"/>
              </a:rPr>
              <a:t>-Tool)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accent2"/>
                </a:solidFill>
                <a:ea typeface="Calibri Light"/>
                <a:cs typeface="Calibri Light"/>
              </a:rPr>
              <a:t>Abstrakte Striche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tx1"/>
                </a:solidFill>
                <a:ea typeface="Calibri Light"/>
                <a:cs typeface="Calibri Light"/>
              </a:rPr>
              <a:t>…Und mehr!</a:t>
            </a:r>
          </a:p>
          <a:p>
            <a:endParaRPr lang="de-DE" sz="1800" dirty="0">
              <a:solidFill>
                <a:srgbClr val="262626"/>
              </a:solidFill>
              <a:ea typeface="Calibri Light"/>
              <a:cs typeface="Calibri Light"/>
            </a:endParaRPr>
          </a:p>
          <a:p>
            <a:endParaRPr lang="de-DE" sz="1800" dirty="0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2803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663CB0-A1F8-4D9A-BCF2-4C01CA2A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Pixelart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994D67-8168-410E-8AB6-997F41DE6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6816"/>
          </a:xfrm>
        </p:spPr>
        <p:txBody>
          <a:bodyPr/>
          <a:lstStyle/>
          <a:p>
            <a:r>
              <a:rPr lang="de-DE" dirty="0"/>
              <a:t>Das Bild sollte klein sein, z.B. 16*16 , 32*32, 64*64 oder 128*128 Pixel</a:t>
            </a:r>
          </a:p>
          <a:p>
            <a:r>
              <a:rPr lang="de-DE" dirty="0"/>
              <a:t>Das Bild kann in Unity hochskaliert werden, damit es scharf aussieht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FF32EC-CDA4-47DA-99DD-6F405C67D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Games-talente 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6778D0-076B-4D57-AE8A-F464E8D6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t>9</a:t>
            </a:fld>
            <a:endParaRPr lang="de-DE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0C71BBE-4ABF-47E7-B3C2-AC0C4AC36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11" y="4435017"/>
            <a:ext cx="933450" cy="51435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80AB525-92F7-4411-AF89-0F6295A2BD80}"/>
              </a:ext>
            </a:extLst>
          </p:cNvPr>
          <p:cNvSpPr txBox="1"/>
          <p:nvPr/>
        </p:nvSpPr>
        <p:spPr>
          <a:xfrm>
            <a:off x="2366128" y="4495397"/>
            <a:ext cx="286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Pixel-Pinsel</a:t>
            </a:r>
          </a:p>
        </p:txBody>
      </p:sp>
    </p:spTree>
    <p:extLst>
      <p:ext uri="{BB962C8B-B14F-4D97-AF65-F5344CB8AC3E}">
        <p14:creationId xmlns:p14="http://schemas.microsoft.com/office/powerpoint/2010/main" val="25220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b3d2709-b8dd-44d5-ab8a-44ef50c09015">
      <Terms xmlns="http://schemas.microsoft.com/office/infopath/2007/PartnerControls"/>
    </lcf76f155ced4ddcb4097134ff3c332f>
    <TaxCatchAll xmlns="3f16ebce-55ee-4791-8a88-ad08115fb4a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9DB366770C2B84ABC82B7C5641F750D" ma:contentTypeVersion="12" ma:contentTypeDescription="Ein neues Dokument erstellen." ma:contentTypeScope="" ma:versionID="6af4c66b9133c40a895cde7739fc025f">
  <xsd:schema xmlns:xsd="http://www.w3.org/2001/XMLSchema" xmlns:xs="http://www.w3.org/2001/XMLSchema" xmlns:p="http://schemas.microsoft.com/office/2006/metadata/properties" xmlns:ns2="8b3d2709-b8dd-44d5-ab8a-44ef50c09015" xmlns:ns3="3f16ebce-55ee-4791-8a88-ad08115fb4a2" targetNamespace="http://schemas.microsoft.com/office/2006/metadata/properties" ma:root="true" ma:fieldsID="11c5e774e315cb268624415b21cef425" ns2:_="" ns3:_="">
    <xsd:import namespace="8b3d2709-b8dd-44d5-ab8a-44ef50c09015"/>
    <xsd:import namespace="3f16ebce-55ee-4791-8a88-ad08115fb4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3d2709-b8dd-44d5-ab8a-44ef50c090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7a133f11-0f5b-47f1-9d99-f6a0a57c17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16ebce-55ee-4791-8a88-ad08115fb4a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b75c407-3acd-4d46-942e-10a29e1821c9}" ma:internalName="TaxCatchAll" ma:showField="CatchAllData" ma:web="3f16ebce-55ee-4791-8a88-ad08115fb4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155078-021E-49AB-8F30-C53CA1A5999D}">
  <ds:schemaRefs>
    <ds:schemaRef ds:uri="http://schemas.microsoft.com/office/2006/metadata/properties"/>
    <ds:schemaRef ds:uri="16c05727-aa75-4e4a-9b5f-8a80a1165891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71af3243-3dd4-4a8d-8c0d-dd76da1f02a5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26757D5-6F93-45B0-82A2-39BC87D70F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360DCB-50CB-495F-AB5A-9F2279610CB5}"/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0</TotalTime>
  <Words>827</Words>
  <Application>Microsoft Office PowerPoint</Application>
  <PresentationFormat>Breitbild</PresentationFormat>
  <Paragraphs>186</Paragraphs>
  <Slides>20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Wingdings,Sans-Serif</vt:lpstr>
      <vt:lpstr>Arial</vt:lpstr>
      <vt:lpstr>Calibri</vt:lpstr>
      <vt:lpstr>Calibri Light</vt:lpstr>
      <vt:lpstr>Wingdings</vt:lpstr>
      <vt:lpstr>Metropolitan</vt:lpstr>
      <vt:lpstr>Krita für Fortgeschrittene</vt:lpstr>
      <vt:lpstr>Wir designen einen Charakter!</vt:lpstr>
      <vt:lpstr>Wie richte ich meine Leinwand ein?</vt:lpstr>
      <vt:lpstr>Passende Ansicht </vt:lpstr>
      <vt:lpstr>PowerPoint-Präsentation</vt:lpstr>
      <vt:lpstr>Werkzeuge</vt:lpstr>
      <vt:lpstr>Pinsel</vt:lpstr>
      <vt:lpstr>Pinsel Einstellungen</vt:lpstr>
      <vt:lpstr>Pixelart</vt:lpstr>
      <vt:lpstr>Auswahl Werkzeuge</vt:lpstr>
      <vt:lpstr>Schnittmasken</vt:lpstr>
      <vt:lpstr>Ebenenmasken</vt:lpstr>
      <vt:lpstr>Perspektiven Tool</vt:lpstr>
      <vt:lpstr> Farbanpassungen</vt:lpstr>
      <vt:lpstr>Verlaufsumsetzung (Gradient Map)</vt:lpstr>
      <vt:lpstr>Animation</vt:lpstr>
      <vt:lpstr>Animation</vt:lpstr>
      <vt:lpstr>Wie exportiere ich mein Bild richtig?</vt:lpstr>
      <vt:lpstr>Was kann man sonst noch so tun?</vt:lpstr>
      <vt:lpstr>Das war's! Jetzt geht es ans Zeichnen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DIGITAL ART</dc:title>
  <dc:creator/>
  <cp:lastModifiedBy/>
  <cp:revision>1066</cp:revision>
  <dcterms:created xsi:type="dcterms:W3CDTF">2019-10-27T16:19:01Z</dcterms:created>
  <dcterms:modified xsi:type="dcterms:W3CDTF">2022-10-23T15:33:39Z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0x01010089DB366770C2B84ABC82B7C5641F750D</vt:lpwstr>
  </property>
</Properties>
</file>